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57" r:id="rId3"/>
    <p:sldId id="270" r:id="rId4"/>
    <p:sldId id="272" r:id="rId5"/>
    <p:sldId id="269" r:id="rId6"/>
    <p:sldId id="280" r:id="rId7"/>
    <p:sldId id="278" r:id="rId8"/>
    <p:sldId id="279" r:id="rId9"/>
    <p:sldId id="271" r:id="rId10"/>
    <p:sldId id="267" r:id="rId11"/>
    <p:sldId id="274" r:id="rId12"/>
    <p:sldId id="258" r:id="rId13"/>
    <p:sldId id="276" r:id="rId14"/>
    <p:sldId id="277" r:id="rId15"/>
    <p:sldId id="275" r:id="rId16"/>
    <p:sldId id="283" r:id="rId17"/>
    <p:sldId id="282" r:id="rId18"/>
    <p:sldId id="259" r:id="rId19"/>
    <p:sldId id="285" r:id="rId20"/>
    <p:sldId id="287" r:id="rId21"/>
    <p:sldId id="288" r:id="rId22"/>
    <p:sldId id="286" r:id="rId23"/>
    <p:sldId id="290" r:id="rId24"/>
    <p:sldId id="289" r:id="rId25"/>
    <p:sldId id="260" r:id="rId26"/>
    <p:sldId id="291" r:id="rId27"/>
    <p:sldId id="293" r:id="rId28"/>
    <p:sldId id="294" r:id="rId29"/>
    <p:sldId id="296" r:id="rId30"/>
    <p:sldId id="295" r:id="rId31"/>
    <p:sldId id="297" r:id="rId32"/>
    <p:sldId id="292" r:id="rId33"/>
    <p:sldId id="298" r:id="rId34"/>
    <p:sldId id="261" r:id="rId35"/>
    <p:sldId id="299" r:id="rId36"/>
    <p:sldId id="262" r:id="rId37"/>
    <p:sldId id="301" r:id="rId38"/>
    <p:sldId id="302" r:id="rId39"/>
    <p:sldId id="263" r:id="rId40"/>
    <p:sldId id="304" r:id="rId41"/>
    <p:sldId id="305" r:id="rId42"/>
    <p:sldId id="303" r:id="rId43"/>
    <p:sldId id="307" r:id="rId44"/>
    <p:sldId id="306" r:id="rId45"/>
    <p:sldId id="264" r:id="rId46"/>
    <p:sldId id="309" r:id="rId47"/>
    <p:sldId id="322" r:id="rId48"/>
    <p:sldId id="310" r:id="rId49"/>
    <p:sldId id="313" r:id="rId50"/>
    <p:sldId id="314" r:id="rId51"/>
    <p:sldId id="325" r:id="rId52"/>
    <p:sldId id="326" r:id="rId53"/>
    <p:sldId id="308" r:id="rId54"/>
    <p:sldId id="320" r:id="rId55"/>
    <p:sldId id="317" r:id="rId56"/>
    <p:sldId id="318" r:id="rId57"/>
    <p:sldId id="321" r:id="rId58"/>
    <p:sldId id="319" r:id="rId59"/>
    <p:sldId id="323" r:id="rId60"/>
    <p:sldId id="316" r:id="rId61"/>
    <p:sldId id="324" r:id="rId62"/>
    <p:sldId id="327" r:id="rId63"/>
    <p:sldId id="328" r:id="rId64"/>
    <p:sldId id="265" r:id="rId65"/>
    <p:sldId id="330" r:id="rId66"/>
    <p:sldId id="331" r:id="rId67"/>
    <p:sldId id="329" r:id="rId68"/>
    <p:sldId id="332" r:id="rId69"/>
    <p:sldId id="333" r:id="rId70"/>
    <p:sldId id="334" r:id="rId71"/>
    <p:sldId id="335" r:id="rId72"/>
    <p:sldId id="339" r:id="rId73"/>
    <p:sldId id="336" r:id="rId74"/>
    <p:sldId id="337" r:id="rId7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3" d="100"/>
          <a:sy n="43" d="100"/>
        </p:scale>
        <p:origin x="-394"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01/04/2012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01/04/2012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01/04/2012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01/04/2012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01/04/2012</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01/04/2012</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01/04/2012</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01/04/2012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01/04/2012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01/04/2012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01/04/2012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01/04/2012</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commons.wikimedia.org/wiki/File:Nerr0328.jpg"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bibliaparalela.com/leviticus/25-49.htm" TargetMode="External"/><Relationship Id="rId2" Type="http://schemas.openxmlformats.org/officeDocument/2006/relationships/hyperlink" Target="http://bibliaparalela.com/leviticus/25-48.htm"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es.wikipedia.org/wiki/5_de_junio" TargetMode="External"/><Relationship Id="rId2" Type="http://schemas.openxmlformats.org/officeDocument/2006/relationships/hyperlink" Target="http://es.wikipedia.org/wiki/Conflicto_%C3%A1rabe-israel%C3%AD" TargetMode="Externa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hyperlink" Target="http://es.wikipedia.org/wiki/1967" TargetMode="External"/><Relationship Id="rId4" Type="http://schemas.openxmlformats.org/officeDocument/2006/relationships/hyperlink" Target="http://es.wikipedia.org/wiki/10_de_junio" TargetMode="External"/></Relationships>
</file>

<file path=ppt/slides/_rels/slide47.xml.rels><?xml version="1.0" encoding="UTF-8" standalone="yes"?>
<Relationships xmlns="http://schemas.openxmlformats.org/package/2006/relationships"><Relationship Id="rId8" Type="http://schemas.openxmlformats.org/officeDocument/2006/relationships/hyperlink" Target="http://es.wikipedia.org/wiki/Egipto" TargetMode="External"/><Relationship Id="rId3" Type="http://schemas.openxmlformats.org/officeDocument/2006/relationships/hyperlink" Target="http://es.wikipedia.org/wiki/Pen%C3%ADnsula_del_Sina%C3%AD" TargetMode="External"/><Relationship Id="rId7" Type="http://schemas.openxmlformats.org/officeDocument/2006/relationships/hyperlink" Target="http://es.wikipedia.org/wiki/Israel" TargetMode="External"/><Relationship Id="rId2" Type="http://schemas.openxmlformats.org/officeDocument/2006/relationships/hyperlink" Target="http://es.wikipedia.org/wiki/Franja_de_Gaza" TargetMode="External"/><Relationship Id="rId1" Type="http://schemas.openxmlformats.org/officeDocument/2006/relationships/slideLayout" Target="../slideLayouts/slideLayout2.xml"/><Relationship Id="rId6" Type="http://schemas.openxmlformats.org/officeDocument/2006/relationships/hyperlink" Target="http://es.wikipedia.org/wiki/Altos_del_Gol%C3%A1n" TargetMode="External"/><Relationship Id="rId11" Type="http://schemas.openxmlformats.org/officeDocument/2006/relationships/hyperlink" Target="http://es.wikipedia.org/wiki/Irak" TargetMode="External"/><Relationship Id="rId5" Type="http://schemas.openxmlformats.org/officeDocument/2006/relationships/hyperlink" Target="http://es.wikipedia.org/wiki/Jerusal%C3%A9n_Este" TargetMode="External"/><Relationship Id="rId10" Type="http://schemas.openxmlformats.org/officeDocument/2006/relationships/hyperlink" Target="http://es.wikipedia.org/wiki/Jordania" TargetMode="External"/><Relationship Id="rId4" Type="http://schemas.openxmlformats.org/officeDocument/2006/relationships/hyperlink" Target="http://es.wikipedia.org/wiki/Cisjordania" TargetMode="External"/><Relationship Id="rId9" Type="http://schemas.openxmlformats.org/officeDocument/2006/relationships/hyperlink" Target="http://es.wikipedia.org/wiki/Siria" TargetMode="External"/></Relationships>
</file>

<file path=ppt/slides/_rels/slide48.xml.rels><?xml version="1.0" encoding="UTF-8" standalone="yes"?>
<Relationships xmlns="http://schemas.openxmlformats.org/package/2006/relationships"><Relationship Id="rId2" Type="http://schemas.openxmlformats.org/officeDocument/2006/relationships/hyperlink" Target="#cite_note-egyptian-mobilization-4"/><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es.wikipedia.org/wiki/Tierra_de_Israel"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6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gi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6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6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Elipse"/>
          <p:cNvSpPr/>
          <p:nvPr/>
        </p:nvSpPr>
        <p:spPr>
          <a:xfrm rot="20414288">
            <a:off x="-66616" y="388071"/>
            <a:ext cx="4608512" cy="337474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dirty="0" smtClean="0">
                <a:solidFill>
                  <a:srgbClr val="002060"/>
                </a:solidFill>
                <a:latin typeface="Informal Roman" pitchFamily="66" charset="0"/>
              </a:rPr>
              <a:t>PROMESAS QUE FORTALECEN</a:t>
            </a:r>
            <a:endParaRPr lang="es-CO" sz="4000" b="1" dirty="0">
              <a:solidFill>
                <a:srgbClr val="002060"/>
              </a:solidFill>
              <a:latin typeface="Informal Roman" pitchFamily="66" charset="0"/>
            </a:endParaRPr>
          </a:p>
        </p:txBody>
      </p:sp>
      <p:sp>
        <p:nvSpPr>
          <p:cNvPr id="6" name="5 Rectángulo"/>
          <p:cNvSpPr/>
          <p:nvPr/>
        </p:nvSpPr>
        <p:spPr>
          <a:xfrm>
            <a:off x="971600" y="4509120"/>
            <a:ext cx="3672408" cy="769441"/>
          </a:xfrm>
          <a:prstGeom prst="rect">
            <a:avLst/>
          </a:prstGeom>
          <a:solidFill>
            <a:srgbClr val="92D050"/>
          </a:solidFill>
        </p:spPr>
        <p:txBody>
          <a:bodyPr wrap="square">
            <a:spAutoFit/>
          </a:bodyPr>
          <a:lstStyle/>
          <a:p>
            <a:r>
              <a:rPr lang="es-CO" sz="4400" dirty="0" smtClean="0"/>
              <a:t>Isaías 41:8-16.</a:t>
            </a:r>
            <a:endParaRPr lang="es-CO" sz="4400" dirty="0"/>
          </a:p>
        </p:txBody>
      </p:sp>
      <p:pic>
        <p:nvPicPr>
          <p:cNvPr id="1026" name="Picture 2" descr="http://t0.gstatic.com/images?q=tbn:ANd9GcR7WrC6IgV2XI1UF5bibABSp650SQYD-0pT5G_stN6pA3rzAj61hQ"/>
          <p:cNvPicPr>
            <a:picLocks noChangeAspect="1" noChangeArrowheads="1"/>
          </p:cNvPicPr>
          <p:nvPr/>
        </p:nvPicPr>
        <p:blipFill>
          <a:blip r:embed="rId2" cstate="print"/>
          <a:srcRect/>
          <a:stretch>
            <a:fillRect/>
          </a:stretch>
        </p:blipFill>
        <p:spPr bwMode="auto">
          <a:xfrm>
            <a:off x="4932040" y="836712"/>
            <a:ext cx="3888432" cy="5328592"/>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rgbClr val="FFFF00"/>
          </a:solidFill>
        </p:spPr>
        <p:txBody>
          <a:bodyPr>
            <a:normAutofit/>
          </a:bodyPr>
          <a:lstStyle/>
          <a:p>
            <a:pPr algn="ctr">
              <a:buNone/>
            </a:pPr>
            <a:endParaRPr lang="es-CO" sz="4000" b="1" dirty="0" smtClean="0">
              <a:solidFill>
                <a:srgbClr val="FF0000"/>
              </a:solidFill>
            </a:endParaRPr>
          </a:p>
          <a:p>
            <a:pPr algn="ctr">
              <a:buNone/>
            </a:pPr>
            <a:r>
              <a:rPr lang="es-CO" sz="4000" b="1" dirty="0" smtClean="0">
                <a:solidFill>
                  <a:srgbClr val="FF0000"/>
                </a:solidFill>
              </a:rPr>
              <a:t>Introducción</a:t>
            </a:r>
          </a:p>
          <a:p>
            <a:pPr algn="ctr">
              <a:buNone/>
            </a:pPr>
            <a:endParaRPr lang="es-CO" dirty="0" smtClean="0"/>
          </a:p>
          <a:p>
            <a:pPr algn="ctr">
              <a:buNone/>
            </a:pPr>
            <a:r>
              <a:rPr lang="es-CO" dirty="0" smtClean="0"/>
              <a:t>El Señor había dicho a los descendientes de Jacob: “Ahora, pues, </a:t>
            </a:r>
            <a:r>
              <a:rPr lang="es-CO" dirty="0" smtClean="0">
                <a:solidFill>
                  <a:srgbClr val="0070C0"/>
                </a:solidFill>
              </a:rPr>
              <a:t>si diereis oído a mi voz, y guardareis mi pacto, vosotros seréis mi especial tesoro sobre todos los pueblos</a:t>
            </a:r>
            <a:r>
              <a:rPr lang="es-CO" dirty="0" smtClean="0"/>
              <a:t>; porque mía es toda la tierra. Y </a:t>
            </a:r>
            <a:r>
              <a:rPr lang="es-CO" dirty="0" smtClean="0">
                <a:solidFill>
                  <a:srgbClr val="0070C0"/>
                </a:solidFill>
              </a:rPr>
              <a:t>vosotros seréis mi reino de sacerdotes y gente santa</a:t>
            </a:r>
            <a:r>
              <a:rPr lang="es-CO" dirty="0" smtClean="0"/>
              <a:t>” </a:t>
            </a:r>
            <a:r>
              <a:rPr lang="es-CO" dirty="0" smtClean="0">
                <a:solidFill>
                  <a:srgbClr val="FF0000"/>
                </a:solidFill>
              </a:rPr>
              <a:t>Éxodo 19:5-6).  </a:t>
            </a:r>
            <a:endParaRPr lang="es-CO" b="1"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92688"/>
          </a:xfrm>
          <a:solidFill>
            <a:srgbClr val="002060"/>
          </a:solidFill>
        </p:spPr>
        <p:txBody>
          <a:bodyPr>
            <a:normAutofit lnSpcReduction="10000"/>
          </a:bodyPr>
          <a:lstStyle/>
          <a:p>
            <a:pPr algn="ctr">
              <a:buNone/>
            </a:pPr>
            <a:r>
              <a:rPr lang="es-CO" dirty="0" smtClean="0"/>
              <a:t>     </a:t>
            </a:r>
            <a:r>
              <a:rPr lang="es-CO" sz="3900" dirty="0" smtClean="0"/>
              <a:t> </a:t>
            </a:r>
            <a:r>
              <a:rPr lang="es-CO" sz="3900" dirty="0" smtClean="0">
                <a:solidFill>
                  <a:schemeClr val="bg1"/>
                </a:solidFill>
              </a:rPr>
              <a:t>La biblia registra que aquellos a quienes Dios prodigara todo su cuidado se</a:t>
            </a:r>
            <a:r>
              <a:rPr lang="es-CO" sz="3900" dirty="0" smtClean="0"/>
              <a:t> </a:t>
            </a:r>
            <a:r>
              <a:rPr lang="es-CO" sz="3900" dirty="0" smtClean="0">
                <a:solidFill>
                  <a:srgbClr val="FFC000"/>
                </a:solidFill>
              </a:rPr>
              <a:t>“rebelaron contra Dios”</a:t>
            </a:r>
            <a:r>
              <a:rPr lang="es-CO" sz="3900" dirty="0" smtClean="0"/>
              <a:t> </a:t>
            </a:r>
            <a:r>
              <a:rPr lang="es-CO" sz="3900" dirty="0" smtClean="0">
                <a:solidFill>
                  <a:srgbClr val="FF0000"/>
                </a:solidFill>
              </a:rPr>
              <a:t>(Isaías 1:2).</a:t>
            </a:r>
          </a:p>
          <a:p>
            <a:endParaRPr lang="es-CO" sz="3900" dirty="0" smtClean="0"/>
          </a:p>
          <a:p>
            <a:pPr algn="ctr">
              <a:buNone/>
            </a:pPr>
            <a:r>
              <a:rPr lang="es-ES" sz="3900" dirty="0" smtClean="0"/>
              <a:t>     </a:t>
            </a:r>
            <a:r>
              <a:rPr lang="es-ES" sz="3900" dirty="0" smtClean="0">
                <a:solidFill>
                  <a:schemeClr val="bg1"/>
                </a:solidFill>
              </a:rPr>
              <a:t>Sedequías…., hizo lo malo en ojos de Jehová su Dios, y no se humilló delante de Jeremías profeta, que le hablaba de parte de Jehová….. y endureció su cerviz, y obstinó su corazón, para no volverse á Jehová el Dios de Israel…. </a:t>
            </a:r>
            <a:r>
              <a:rPr lang="es-ES" dirty="0" smtClean="0">
                <a:solidFill>
                  <a:schemeClr val="bg1"/>
                </a:solidFill>
              </a:rPr>
              <a:t>    </a:t>
            </a:r>
            <a:endParaRPr lang="es-CO"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192688"/>
          </a:xfrm>
          <a:solidFill>
            <a:srgbClr val="002060"/>
          </a:solidFill>
        </p:spPr>
        <p:txBody>
          <a:bodyPr>
            <a:normAutofit fontScale="92500" lnSpcReduction="10000"/>
          </a:bodyPr>
          <a:lstStyle/>
          <a:p>
            <a:pPr algn="ctr">
              <a:buNone/>
            </a:pPr>
            <a:r>
              <a:rPr lang="es-ES" dirty="0" smtClean="0">
                <a:solidFill>
                  <a:schemeClr val="bg1"/>
                </a:solidFill>
              </a:rPr>
              <a:t>Y también todos los príncipes de los sacerdotes, y el pueblo, aumentaron la prevaricación, siguiendo todas las abominaciones de las gentes, y contaminando la casa de Jehová, la cual él había santificado en Jerusalén.</a:t>
            </a:r>
          </a:p>
          <a:p>
            <a:pPr>
              <a:buNone/>
            </a:pPr>
            <a:r>
              <a:rPr lang="es-ES" dirty="0" smtClean="0">
                <a:solidFill>
                  <a:schemeClr val="bg1"/>
                </a:solidFill>
              </a:rPr>
              <a:t>   </a:t>
            </a:r>
          </a:p>
          <a:p>
            <a:pPr algn="ctr">
              <a:buNone/>
            </a:pPr>
            <a:r>
              <a:rPr lang="es-ES" dirty="0" smtClean="0">
                <a:solidFill>
                  <a:schemeClr val="bg1"/>
                </a:solidFill>
              </a:rPr>
              <a:t>     Y Jehová el Dios de sus padres envió á ellos por mano de sus mensajeros, levantándose de mañana y enviando: porque él tenía misericordia de su pueblo, y de su habitación. Mas ellos hacían escarnio de los mensajeros de Dios, y menospreciaban sus palabras, burlándose de sus profetas, hasta que subió el furor de Jehová contra su pueblo, y que no hubo remedio</a:t>
            </a:r>
            <a:r>
              <a:rPr lang="es-ES" dirty="0" smtClean="0"/>
              <a:t> </a:t>
            </a:r>
            <a:r>
              <a:rPr lang="es-ES" dirty="0" smtClean="0">
                <a:solidFill>
                  <a:srgbClr val="FFC000"/>
                </a:solidFill>
              </a:rPr>
              <a:t>2 Cron.36:11-16.</a:t>
            </a:r>
            <a:r>
              <a:rPr lang="es-CO" dirty="0" smtClean="0">
                <a:solidFill>
                  <a:srgbClr val="FFC000"/>
                </a:solidFill>
              </a:rPr>
              <a:t>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424936" cy="3888432"/>
          </a:xfrm>
          <a:solidFill>
            <a:srgbClr val="002060"/>
          </a:solidFill>
        </p:spPr>
        <p:txBody>
          <a:bodyPr>
            <a:normAutofit fontScale="92500"/>
          </a:bodyPr>
          <a:lstStyle/>
          <a:p>
            <a:pPr algn="ctr">
              <a:buNone/>
            </a:pPr>
            <a:r>
              <a:rPr lang="es-CO" dirty="0" smtClean="0"/>
              <a:t>   </a:t>
            </a:r>
            <a:r>
              <a:rPr lang="es-CO" sz="4000" dirty="0" smtClean="0">
                <a:solidFill>
                  <a:schemeClr val="bg1"/>
                </a:solidFill>
              </a:rPr>
              <a:t>“Por eso el Eterno trajo contra ellos al rey de los caldeos…… los que quedaron de la espada, fueron llevados cautivos a Babilonia, y fueron esclavos del rey y de sus hijos, hasta que vino el reino de los persas”</a:t>
            </a:r>
            <a:r>
              <a:rPr lang="es-CO" sz="4000" dirty="0" smtClean="0"/>
              <a:t> </a:t>
            </a:r>
            <a:r>
              <a:rPr lang="es-CO" sz="4000" dirty="0" smtClean="0">
                <a:solidFill>
                  <a:srgbClr val="FF0000"/>
                </a:solidFill>
              </a:rPr>
              <a:t>(verso 17; 20)</a:t>
            </a:r>
            <a:r>
              <a:rPr lang="es-CO" sz="4000" dirty="0" smtClean="0"/>
              <a:t>. </a:t>
            </a:r>
          </a:p>
        </p:txBody>
      </p:sp>
      <p:sp>
        <p:nvSpPr>
          <p:cNvPr id="4" name="3 Rectángulo"/>
          <p:cNvSpPr/>
          <p:nvPr/>
        </p:nvSpPr>
        <p:spPr>
          <a:xfrm>
            <a:off x="467544" y="4437112"/>
            <a:ext cx="8424936" cy="2215991"/>
          </a:xfrm>
          <a:prstGeom prst="rect">
            <a:avLst/>
          </a:prstGeom>
        </p:spPr>
        <p:txBody>
          <a:bodyPr wrap="square">
            <a:spAutoFit/>
          </a:bodyPr>
          <a:lstStyle/>
          <a:p>
            <a:pPr algn="ctr">
              <a:buNone/>
            </a:pPr>
            <a:r>
              <a:rPr lang="es-CO" sz="4000" dirty="0" smtClean="0"/>
              <a:t>Note que toda esta calamidad acaeció sobre los descendientes de Jacob por su infidelidad.</a:t>
            </a:r>
          </a:p>
          <a:p>
            <a:pPr algn="ctr">
              <a:buNone/>
            </a:pP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152128"/>
          </a:xfrm>
          <a:solidFill>
            <a:srgbClr val="FFC000"/>
          </a:solidFill>
        </p:spPr>
        <p:txBody>
          <a:bodyPr/>
          <a:lstStyle/>
          <a:p>
            <a:pPr>
              <a:buNone/>
            </a:pPr>
            <a:r>
              <a:rPr lang="es-CO" dirty="0" smtClean="0"/>
              <a:t>   No solamente le fallaron a Dios sino también a su padre, pues Dios había dicho de Abraham:</a:t>
            </a:r>
            <a:endParaRPr lang="es-CO" dirty="0"/>
          </a:p>
        </p:txBody>
      </p:sp>
      <p:sp>
        <p:nvSpPr>
          <p:cNvPr id="4" name="3 Rectángulo"/>
          <p:cNvSpPr/>
          <p:nvPr/>
        </p:nvSpPr>
        <p:spPr>
          <a:xfrm>
            <a:off x="323528" y="1844824"/>
            <a:ext cx="5040560" cy="4524315"/>
          </a:xfrm>
          <a:prstGeom prst="rect">
            <a:avLst/>
          </a:prstGeom>
          <a:solidFill>
            <a:srgbClr val="FFC000"/>
          </a:solidFill>
        </p:spPr>
        <p:txBody>
          <a:bodyPr wrap="square">
            <a:spAutoFit/>
          </a:bodyPr>
          <a:lstStyle/>
          <a:p>
            <a:pPr algn="ctr">
              <a:buNone/>
            </a:pPr>
            <a:r>
              <a:rPr lang="es-CO" sz="3200" dirty="0" smtClean="0"/>
              <a:t>“</a:t>
            </a:r>
            <a:r>
              <a:rPr lang="es-CO" sz="3200" dirty="0" smtClean="0">
                <a:solidFill>
                  <a:srgbClr val="0070C0"/>
                </a:solidFill>
              </a:rPr>
              <a:t>Porque yo lo conozco, sé que mandará a sus hijos y a su casa después de sí, que guarden el camino de Jehová, haciendo justicia y juicio, para que haga venir Jehová sobre Abraham lo que ha hablado acerca de él” </a:t>
            </a:r>
            <a:r>
              <a:rPr lang="es-CO" sz="3200" dirty="0" smtClean="0">
                <a:solidFill>
                  <a:srgbClr val="FF0000"/>
                </a:solidFill>
              </a:rPr>
              <a:t>(Reina Valera 2010).</a:t>
            </a:r>
          </a:p>
        </p:txBody>
      </p:sp>
      <p:pic>
        <p:nvPicPr>
          <p:cNvPr id="33794" name="Picture 2" descr="http://t0.gstatic.com/images?q=tbn:ANd9GcQmDZATGy3DRT2Jq5RAfdLcfUEJ6wnCQoMDsvayFrgz8oHX_oze"/>
          <p:cNvPicPr>
            <a:picLocks noChangeAspect="1" noChangeArrowheads="1"/>
          </p:cNvPicPr>
          <p:nvPr/>
        </p:nvPicPr>
        <p:blipFill>
          <a:blip r:embed="rId2" cstate="print"/>
          <a:srcRect/>
          <a:stretch>
            <a:fillRect/>
          </a:stretch>
        </p:blipFill>
        <p:spPr bwMode="auto">
          <a:xfrm>
            <a:off x="5364088" y="1844824"/>
            <a:ext cx="3456384" cy="45365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3794"/>
                                        </p:tgtEl>
                                        <p:attrNameLst>
                                          <p:attrName>style.visibility</p:attrName>
                                        </p:attrNameLst>
                                      </p:cBhvr>
                                      <p:to>
                                        <p:strVal val="visible"/>
                                      </p:to>
                                    </p:set>
                                    <p:anim to="" calcmode="lin" valueType="num">
                                      <p:cBhvr>
                                        <p:cTn id="7" dur="1" fill="hold"/>
                                        <p:tgtEl>
                                          <p:spTgt spid="3379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4104456" cy="6048672"/>
          </a:xfrm>
        </p:spPr>
        <p:txBody>
          <a:bodyPr>
            <a:normAutofit/>
          </a:bodyPr>
          <a:lstStyle/>
          <a:p>
            <a:pPr algn="ctr">
              <a:buNone/>
            </a:pPr>
            <a:r>
              <a:rPr lang="es-CO" dirty="0" smtClean="0"/>
              <a:t>    </a:t>
            </a:r>
            <a:r>
              <a:rPr lang="es-CO" sz="4000" dirty="0" smtClean="0"/>
              <a:t>La pregunta es: </a:t>
            </a:r>
            <a:r>
              <a:rPr lang="es-CO" sz="4000" b="1" u="sng" dirty="0" smtClean="0">
                <a:solidFill>
                  <a:srgbClr val="FF0000"/>
                </a:solidFill>
              </a:rPr>
              <a:t>¿Y que de las promesas de Dios?  </a:t>
            </a:r>
          </a:p>
          <a:p>
            <a:pPr algn="ctr">
              <a:buNone/>
            </a:pPr>
            <a:r>
              <a:rPr lang="es-CO" sz="4000" b="1" dirty="0" smtClean="0">
                <a:solidFill>
                  <a:srgbClr val="0070C0"/>
                </a:solidFill>
              </a:rPr>
              <a:t>“</a:t>
            </a:r>
            <a:r>
              <a:rPr lang="es-CO" sz="4000" dirty="0" smtClean="0">
                <a:solidFill>
                  <a:srgbClr val="0070C0"/>
                </a:solidFill>
              </a:rPr>
              <a:t>Vosotros seréis mi especial tesoro sobre todos los pueblos.</a:t>
            </a:r>
            <a:r>
              <a:rPr lang="es-CO" sz="4000" dirty="0" smtClean="0"/>
              <a:t> </a:t>
            </a:r>
            <a:endParaRPr lang="es-CO" dirty="0"/>
          </a:p>
        </p:txBody>
      </p:sp>
      <p:pic>
        <p:nvPicPr>
          <p:cNvPr id="1026" name="Picture 2" descr="http://t1.gstatic.com/images?q=tbn:ANd9GcRagE723kcs5Awhd09LXhTW604H0KGhbeYYNMTDo2aNdN0EZn9N"/>
          <p:cNvPicPr>
            <a:picLocks noChangeAspect="1" noChangeArrowheads="1"/>
          </p:cNvPicPr>
          <p:nvPr/>
        </p:nvPicPr>
        <p:blipFill>
          <a:blip r:embed="rId2" cstate="print"/>
          <a:srcRect/>
          <a:stretch>
            <a:fillRect/>
          </a:stretch>
        </p:blipFill>
        <p:spPr bwMode="auto">
          <a:xfrm>
            <a:off x="4572000" y="1268760"/>
            <a:ext cx="2376264" cy="2664296"/>
          </a:xfrm>
          <a:prstGeom prst="rect">
            <a:avLst/>
          </a:prstGeom>
          <a:noFill/>
        </p:spPr>
      </p:pic>
      <p:pic>
        <p:nvPicPr>
          <p:cNvPr id="1028" name="Picture 4" descr="http://t2.gstatic.com/images?q=tbn:ANd9GcTQnZc4kkj4Oa-fXN1GwnkUSQem8SexpRwh4-NCSr_hqLRyQqBkIg"/>
          <p:cNvPicPr>
            <a:picLocks noChangeAspect="1" noChangeArrowheads="1"/>
          </p:cNvPicPr>
          <p:nvPr/>
        </p:nvPicPr>
        <p:blipFill>
          <a:blip r:embed="rId3" cstate="print"/>
          <a:srcRect/>
          <a:stretch>
            <a:fillRect/>
          </a:stretch>
        </p:blipFill>
        <p:spPr bwMode="auto">
          <a:xfrm>
            <a:off x="6948264" y="1196752"/>
            <a:ext cx="1944216" cy="2736304"/>
          </a:xfrm>
          <a:prstGeom prst="rect">
            <a:avLst/>
          </a:prstGeom>
          <a:noFill/>
        </p:spPr>
      </p:pic>
      <p:sp>
        <p:nvSpPr>
          <p:cNvPr id="6" name="5 Rectángulo"/>
          <p:cNvSpPr/>
          <p:nvPr/>
        </p:nvSpPr>
        <p:spPr>
          <a:xfrm>
            <a:off x="5148064" y="4221088"/>
            <a:ext cx="3600400" cy="2062103"/>
          </a:xfrm>
          <a:prstGeom prst="rect">
            <a:avLst/>
          </a:prstGeom>
        </p:spPr>
        <p:txBody>
          <a:bodyPr wrap="square">
            <a:spAutoFit/>
          </a:bodyPr>
          <a:lstStyle/>
          <a:p>
            <a:pPr algn="ctr">
              <a:buNone/>
            </a:pPr>
            <a:r>
              <a:rPr lang="es-CO" sz="3200" dirty="0" smtClean="0"/>
              <a:t>Y </a:t>
            </a:r>
            <a:r>
              <a:rPr lang="es-CO" sz="3200" dirty="0" smtClean="0">
                <a:solidFill>
                  <a:srgbClr val="0070C0"/>
                </a:solidFill>
              </a:rPr>
              <a:t>vosotros seréis mi reino de sacerdotes y gente santa”, </a:t>
            </a:r>
            <a:r>
              <a:rPr lang="es-CO" sz="3200" dirty="0" smtClean="0"/>
              <a:t>había dicho Dios.</a:t>
            </a:r>
            <a:endParaRPr lang="es-CO" sz="3200" b="1" u="sng"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
                                        <p:tgtEl>
                                          <p:spTgt spid="6"/>
                                        </p:tgtEl>
                                      </p:cBhvr>
                                    </p:animEffect>
                                    <p:anim calcmode="lin" valueType="num">
                                      <p:cBhvr>
                                        <p:cTn id="8" dur="400" fill="hold"/>
                                        <p:tgtEl>
                                          <p:spTgt spid="6"/>
                                        </p:tgtEl>
                                        <p:attrNameLst>
                                          <p:attrName>ppt_x</p:attrName>
                                        </p:attrNameLst>
                                      </p:cBhvr>
                                      <p:tavLst>
                                        <p:tav tm="0">
                                          <p:val>
                                            <p:strVal val="#ppt_x"/>
                                          </p:val>
                                        </p:tav>
                                        <p:tav tm="100000">
                                          <p:val>
                                            <p:strVal val="#ppt_x"/>
                                          </p:val>
                                        </p:tav>
                                      </p:tavLst>
                                    </p:anim>
                                    <p:anim calcmode="lin" valueType="num">
                                      <p:cBhvr>
                                        <p:cTn id="9" dur="400" fill="hold"/>
                                        <p:tgtEl>
                                          <p:spTgt spid="6"/>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92500" lnSpcReduction="10000"/>
          </a:bodyPr>
          <a:lstStyle/>
          <a:p>
            <a:pPr>
              <a:buNone/>
            </a:pPr>
            <a:r>
              <a:rPr lang="es-CO" dirty="0" smtClean="0"/>
              <a:t>    Las evidencias mostraban que no eran “gente santa” como lo quiso Abraham y Dios, porque para que fueran “santos” </a:t>
            </a:r>
            <a:r>
              <a:rPr lang="es-CO" dirty="0" smtClean="0">
                <a:solidFill>
                  <a:srgbClr val="0070C0"/>
                </a:solidFill>
              </a:rPr>
              <a:t>tenían que obedecer los Mandamientos de Dios </a:t>
            </a:r>
            <a:r>
              <a:rPr lang="es-CO" dirty="0" smtClean="0">
                <a:solidFill>
                  <a:srgbClr val="FF0000"/>
                </a:solidFill>
              </a:rPr>
              <a:t>(lea Apoc.14:12)</a:t>
            </a:r>
            <a:r>
              <a:rPr lang="es-CO" dirty="0" smtClean="0"/>
              <a:t>, </a:t>
            </a:r>
            <a:r>
              <a:rPr lang="es-CO" dirty="0" smtClean="0">
                <a:solidFill>
                  <a:srgbClr val="0070C0"/>
                </a:solidFill>
              </a:rPr>
              <a:t>como lo había hecho Abraham.</a:t>
            </a:r>
          </a:p>
          <a:p>
            <a:pPr>
              <a:buNone/>
            </a:pPr>
            <a:endParaRPr lang="es-CO" dirty="0" smtClean="0"/>
          </a:p>
          <a:p>
            <a:pPr algn="ctr">
              <a:buNone/>
            </a:pPr>
            <a:r>
              <a:rPr lang="es-CO" dirty="0" smtClean="0"/>
              <a:t>   </a:t>
            </a:r>
            <a:r>
              <a:rPr lang="es-CO" dirty="0" smtClean="0">
                <a:solidFill>
                  <a:srgbClr val="FF0000"/>
                </a:solidFill>
              </a:rPr>
              <a:t>Gén.26:5</a:t>
            </a:r>
            <a:r>
              <a:rPr lang="es-CO" dirty="0" smtClean="0"/>
              <a:t>. </a:t>
            </a:r>
            <a:r>
              <a:rPr lang="es-CO" b="1" dirty="0" smtClean="0"/>
              <a:t>Porque Abraham Me obedeció, y guardó Mi ordenanza, Mis mandamientos, Mis estatutos y Mis leyes.“</a:t>
            </a:r>
          </a:p>
          <a:p>
            <a:pPr algn="ctr">
              <a:buNone/>
            </a:pPr>
            <a:endParaRPr lang="es-CO" dirty="0" smtClean="0"/>
          </a:p>
          <a:p>
            <a:pPr algn="ctr">
              <a:buNone/>
            </a:pPr>
            <a:r>
              <a:rPr lang="es-CO" dirty="0" smtClean="0"/>
              <a:t>Ellos no habían guardado el sábado </a:t>
            </a:r>
            <a:r>
              <a:rPr lang="es-CO" dirty="0" smtClean="0">
                <a:solidFill>
                  <a:srgbClr val="FF0000"/>
                </a:solidFill>
              </a:rPr>
              <a:t>(lea 2 Cron.36:21)</a:t>
            </a:r>
            <a:r>
              <a:rPr lang="es-CO" dirty="0" smtClean="0"/>
              <a:t>, como si lo había hecho Abraham, según lo registra el texto anterior.</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002060"/>
          </a:solidFill>
        </p:spPr>
        <p:txBody>
          <a:bodyPr>
            <a:normAutofit fontScale="90000"/>
          </a:bodyPr>
          <a:lstStyle/>
          <a:p>
            <a:r>
              <a:rPr lang="es-CO" dirty="0" smtClean="0">
                <a:solidFill>
                  <a:srgbClr val="FFC000"/>
                </a:solidFill>
              </a:rPr>
              <a:t>¿Quedaría anulada la promesa de Dios por su infidelidad?</a:t>
            </a:r>
            <a:endParaRPr lang="es-CO" dirty="0">
              <a:solidFill>
                <a:srgbClr val="FFC000"/>
              </a:solidFill>
            </a:endParaRPr>
          </a:p>
        </p:txBody>
      </p:sp>
      <p:sp>
        <p:nvSpPr>
          <p:cNvPr id="3" name="2 Marcador de contenido"/>
          <p:cNvSpPr>
            <a:spLocks noGrp="1"/>
          </p:cNvSpPr>
          <p:nvPr>
            <p:ph idx="1"/>
          </p:nvPr>
        </p:nvSpPr>
        <p:spPr>
          <a:xfrm>
            <a:off x="251520" y="1600200"/>
            <a:ext cx="8640960" cy="4997152"/>
          </a:xfrm>
        </p:spPr>
        <p:txBody>
          <a:bodyPr>
            <a:normAutofit fontScale="77500" lnSpcReduction="20000"/>
          </a:bodyPr>
          <a:lstStyle/>
          <a:p>
            <a:pPr algn="ctr">
              <a:buNone/>
            </a:pPr>
            <a:r>
              <a:rPr lang="es-CO" sz="4000" b="1" dirty="0" smtClean="0">
                <a:solidFill>
                  <a:srgbClr val="FF0000"/>
                </a:solidFill>
              </a:rPr>
              <a:t>Isaías 41:8.</a:t>
            </a:r>
            <a:r>
              <a:rPr lang="es-CO" sz="4000" b="1" dirty="0" smtClean="0"/>
              <a:t> </a:t>
            </a:r>
            <a:endParaRPr lang="es-CO" b="1" dirty="0" smtClean="0"/>
          </a:p>
          <a:p>
            <a:pPr algn="ctr">
              <a:buNone/>
            </a:pPr>
            <a:r>
              <a:rPr lang="es-CO" b="1" dirty="0" smtClean="0"/>
              <a:t>    “Pero tú, Israel, siervo mío eres; tú, Jacob, a quien yo escogí, descendencia de Abraham mi amigo. </a:t>
            </a:r>
          </a:p>
          <a:p>
            <a:pPr>
              <a:buNone/>
            </a:pPr>
            <a:r>
              <a:rPr lang="es-CO" dirty="0" smtClean="0"/>
              <a:t>    </a:t>
            </a:r>
          </a:p>
          <a:p>
            <a:pPr algn="ctr">
              <a:buNone/>
            </a:pPr>
            <a:r>
              <a:rPr lang="es-CO" dirty="0" smtClean="0"/>
              <a:t>Ciro –rey de Percia- vino como conquistador para las naciones de la tierra, </a:t>
            </a:r>
            <a:r>
              <a:rPr lang="es-CO" u="sng" dirty="0" smtClean="0">
                <a:solidFill>
                  <a:srgbClr val="0070C0"/>
                </a:solidFill>
              </a:rPr>
              <a:t>pero para Israel fue un libertador. </a:t>
            </a:r>
          </a:p>
          <a:p>
            <a:pPr>
              <a:buNone/>
            </a:pPr>
            <a:endParaRPr lang="es-CO" dirty="0" smtClean="0">
              <a:solidFill>
                <a:srgbClr val="0070C0"/>
              </a:solidFill>
            </a:endParaRPr>
          </a:p>
          <a:p>
            <a:pPr algn="ctr">
              <a:buNone/>
            </a:pPr>
            <a:r>
              <a:rPr lang="es-CO" dirty="0" smtClean="0"/>
              <a:t>     Cuando llamó a Ciro a su servicio, </a:t>
            </a:r>
            <a:r>
              <a:rPr lang="es-CO" dirty="0" smtClean="0">
                <a:solidFill>
                  <a:srgbClr val="0070C0"/>
                </a:solidFill>
              </a:rPr>
              <a:t>Dios no había rechazado a Israel, </a:t>
            </a:r>
            <a:r>
              <a:rPr lang="es-CO" dirty="0" smtClean="0"/>
              <a:t>por el contrario, reafirma la invitación hecha a los  antepasados de éste </a:t>
            </a:r>
            <a:r>
              <a:rPr lang="es-CO" dirty="0" smtClean="0">
                <a:solidFill>
                  <a:srgbClr val="FF0000"/>
                </a:solidFill>
              </a:rPr>
              <a:t>(Exo.19:5-6)</a:t>
            </a:r>
            <a:r>
              <a:rPr lang="es-CO" dirty="0" smtClean="0"/>
              <a:t>.</a:t>
            </a:r>
            <a:r>
              <a:rPr lang="es-CO" dirty="0" smtClean="0">
                <a:solidFill>
                  <a:srgbClr val="0070C0"/>
                </a:solidFill>
              </a:rPr>
              <a:t> “Si diereis oído a mi voz, y guardareis mi pacto vosotros seréis mi especial tesoro sobre todos los pueblos</a:t>
            </a:r>
            <a:r>
              <a:rPr lang="es-CO" dirty="0" smtClean="0"/>
              <a:t>; porque mía es toda la tierra. Y </a:t>
            </a:r>
            <a:r>
              <a:rPr lang="es-CO" dirty="0" smtClean="0">
                <a:solidFill>
                  <a:srgbClr val="0070C0"/>
                </a:solidFill>
              </a:rPr>
              <a:t>vosotros seréis mi reino de sacerdotes y gente santa”.</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pPr algn="ctr">
              <a:buNone/>
            </a:pPr>
            <a:r>
              <a:rPr lang="es-CO" dirty="0" smtClean="0"/>
              <a:t>     El texto dice: “</a:t>
            </a:r>
            <a:r>
              <a:rPr lang="es-CO" b="1" dirty="0" smtClean="0"/>
              <a:t>Siervo mío”. </a:t>
            </a:r>
            <a:r>
              <a:rPr lang="es-CO" dirty="0" smtClean="0"/>
              <a:t> El siervo, no sólo </a:t>
            </a:r>
            <a:r>
              <a:rPr lang="es-CO" dirty="0" smtClean="0">
                <a:solidFill>
                  <a:srgbClr val="0070C0"/>
                </a:solidFill>
              </a:rPr>
              <a:t>servía</a:t>
            </a:r>
            <a:r>
              <a:rPr lang="es-CO" dirty="0" smtClean="0"/>
              <a:t> a su señor, sino que también lo </a:t>
            </a:r>
            <a:r>
              <a:rPr lang="es-CO" dirty="0" smtClean="0">
                <a:solidFill>
                  <a:srgbClr val="0070C0"/>
                </a:solidFill>
              </a:rPr>
              <a:t>honraba</a:t>
            </a:r>
            <a:r>
              <a:rPr lang="es-CO" dirty="0" smtClean="0"/>
              <a:t>.  Por eso el término significaba </a:t>
            </a:r>
            <a:r>
              <a:rPr lang="es-CO" u="sng" dirty="0" smtClean="0">
                <a:solidFill>
                  <a:srgbClr val="0070C0"/>
                </a:solidFill>
              </a:rPr>
              <a:t>mucho más que un servicio a cambio de salario.</a:t>
            </a:r>
          </a:p>
          <a:p>
            <a:pPr algn="ctr">
              <a:buNone/>
            </a:pPr>
            <a:endParaRPr lang="es-CO" dirty="0" smtClean="0"/>
          </a:p>
          <a:p>
            <a:pPr algn="ctr">
              <a:buNone/>
            </a:pPr>
            <a:r>
              <a:rPr lang="es-CO" dirty="0" smtClean="0"/>
              <a:t>   Con ello se daba a entender que dicho servicio era la manifestación </a:t>
            </a:r>
            <a:r>
              <a:rPr lang="es-CO" dirty="0" smtClean="0">
                <a:solidFill>
                  <a:srgbClr val="0070C0"/>
                </a:solidFill>
              </a:rPr>
              <a:t>externa de una actitud interior</a:t>
            </a:r>
            <a:r>
              <a:rPr lang="es-CO" dirty="0" smtClean="0"/>
              <a:t>. Tal servicio </a:t>
            </a:r>
            <a:r>
              <a:rPr lang="es-CO" u="sng" dirty="0" smtClean="0">
                <a:solidFill>
                  <a:srgbClr val="0070C0"/>
                </a:solidFill>
              </a:rPr>
              <a:t>no era forzado, sino voluntario.</a:t>
            </a:r>
            <a:endParaRPr lang="es-CO"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92500" lnSpcReduction="10000"/>
          </a:bodyPr>
          <a:lstStyle/>
          <a:p>
            <a:pPr algn="ctr">
              <a:buNone/>
            </a:pPr>
            <a:r>
              <a:rPr lang="es-CO" dirty="0" smtClean="0"/>
              <a:t>Por ejemplo Lease</a:t>
            </a:r>
            <a:r>
              <a:rPr lang="es-CO" dirty="0" smtClean="0">
                <a:solidFill>
                  <a:srgbClr val="FF0000"/>
                </a:solidFill>
              </a:rPr>
              <a:t> Exo.21:5-6.</a:t>
            </a:r>
          </a:p>
          <a:p>
            <a:pPr algn="ctr">
              <a:buNone/>
            </a:pPr>
            <a:r>
              <a:rPr lang="es-CO" dirty="0" smtClean="0"/>
              <a:t> Y si el siervo dijere: </a:t>
            </a:r>
            <a:r>
              <a:rPr lang="es-CO" dirty="0" smtClean="0">
                <a:solidFill>
                  <a:srgbClr val="0070C0"/>
                </a:solidFill>
              </a:rPr>
              <a:t>Yo amo a mi señor</a:t>
            </a:r>
            <a:r>
              <a:rPr lang="es-CO" dirty="0" smtClean="0"/>
              <a:t>, a mi mujer y a mis hijos, </a:t>
            </a:r>
            <a:r>
              <a:rPr lang="es-CO" dirty="0" smtClean="0">
                <a:solidFill>
                  <a:srgbClr val="0070C0"/>
                </a:solidFill>
              </a:rPr>
              <a:t>no saldré libre</a:t>
            </a:r>
            <a:r>
              <a:rPr lang="es-CO" dirty="0" smtClean="0"/>
              <a:t>, entonces su amo lo llevará ante los jueces, y le hará estar junto a la puerta o al poste; y su amo le horadará la oreja con lezna, y </a:t>
            </a:r>
            <a:r>
              <a:rPr lang="es-CO" u="sng" dirty="0" smtClean="0">
                <a:solidFill>
                  <a:srgbClr val="0070C0"/>
                </a:solidFill>
              </a:rPr>
              <a:t>será su siervo para siempre. </a:t>
            </a:r>
          </a:p>
          <a:p>
            <a:pPr algn="ctr">
              <a:buNone/>
            </a:pPr>
            <a:endParaRPr lang="es-CO" dirty="0" smtClean="0"/>
          </a:p>
          <a:p>
            <a:pPr algn="ctr">
              <a:buNone/>
            </a:pPr>
            <a:r>
              <a:rPr lang="es-CO" dirty="0" smtClean="0"/>
              <a:t>El servicio manual, físico, acompañaba al del corazón.  La mano ayudadora daba evidencia de un corazón amante. </a:t>
            </a:r>
          </a:p>
          <a:p>
            <a:pPr algn="ctr">
              <a:buNone/>
            </a:pPr>
            <a:endParaRPr lang="es-CO" dirty="0" smtClean="0"/>
          </a:p>
          <a:p>
            <a:pPr algn="ctr">
              <a:buNone/>
            </a:pPr>
            <a:r>
              <a:rPr lang="es-CO" dirty="0" smtClean="0"/>
              <a:t> Del mismo modo, </a:t>
            </a:r>
            <a:r>
              <a:rPr lang="es-CO" u="sng" dirty="0" smtClean="0"/>
              <a:t>un “siervo” de Dios </a:t>
            </a:r>
            <a:r>
              <a:rPr lang="es-CO" u="sng" dirty="0" smtClean="0">
                <a:solidFill>
                  <a:srgbClr val="0070C0"/>
                </a:solidFill>
              </a:rPr>
              <a:t>es el que le ama y le sirve, el que le rinde un servicio amante</a:t>
            </a:r>
            <a:r>
              <a:rPr lang="es-CO" u="sng" dirty="0" smtClean="0"/>
              <a:t>. </a:t>
            </a:r>
          </a:p>
          <a:p>
            <a:pPr algn="ctr">
              <a:buNone/>
            </a:pPr>
            <a:endParaRPr lang="es-CO" u="sng" dirty="0" smtClean="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solidFill>
            <a:srgbClr val="FFC000"/>
          </a:solidFill>
        </p:spPr>
        <p:txBody>
          <a:bodyPr>
            <a:normAutofit fontScale="90000"/>
          </a:bodyPr>
          <a:lstStyle/>
          <a:p>
            <a:r>
              <a:rPr lang="es-CO" dirty="0" smtClean="0"/>
              <a:t>¿Cuál era la razón para que Dios dijera: “siervo mío”? </a:t>
            </a:r>
            <a:endParaRPr lang="es-CO" dirty="0"/>
          </a:p>
        </p:txBody>
      </p:sp>
      <p:sp>
        <p:nvSpPr>
          <p:cNvPr id="3" name="2 Marcador de contenido"/>
          <p:cNvSpPr>
            <a:spLocks noGrp="1"/>
          </p:cNvSpPr>
          <p:nvPr>
            <p:ph idx="1"/>
          </p:nvPr>
        </p:nvSpPr>
        <p:spPr>
          <a:xfrm>
            <a:off x="457200" y="1600200"/>
            <a:ext cx="8229600" cy="1828800"/>
          </a:xfrm>
        </p:spPr>
        <p:txBody>
          <a:bodyPr>
            <a:normAutofit fontScale="92500" lnSpcReduction="20000"/>
          </a:bodyPr>
          <a:lstStyle/>
          <a:p>
            <a:pPr algn="ctr">
              <a:buNone/>
            </a:pPr>
            <a:r>
              <a:rPr lang="es-CO" sz="4000" b="1" dirty="0" smtClean="0">
                <a:solidFill>
                  <a:srgbClr val="FF0000"/>
                </a:solidFill>
              </a:rPr>
              <a:t> Isaías 41:9.</a:t>
            </a:r>
          </a:p>
          <a:p>
            <a:pPr algn="ctr">
              <a:buNone/>
            </a:pPr>
            <a:r>
              <a:rPr lang="es-CO" dirty="0" smtClean="0"/>
              <a:t> “Porque te tomé de los confines de la tierra, y de tierras lejanas te llamé, y te dije: Mi siervo eres tú; te escogí, y no te deseché”</a:t>
            </a:r>
          </a:p>
        </p:txBody>
      </p:sp>
      <p:sp>
        <p:nvSpPr>
          <p:cNvPr id="6" name="5 Rectángulo"/>
          <p:cNvSpPr/>
          <p:nvPr/>
        </p:nvSpPr>
        <p:spPr>
          <a:xfrm>
            <a:off x="323528" y="3573016"/>
            <a:ext cx="4824536" cy="3046988"/>
          </a:xfrm>
          <a:prstGeom prst="rect">
            <a:avLst/>
          </a:prstGeom>
        </p:spPr>
        <p:txBody>
          <a:bodyPr wrap="square">
            <a:spAutoFit/>
          </a:bodyPr>
          <a:lstStyle/>
          <a:p>
            <a:pPr algn="ctr">
              <a:buNone/>
            </a:pPr>
            <a:r>
              <a:rPr lang="es-CO" sz="3200" b="1" dirty="0" smtClean="0">
                <a:solidFill>
                  <a:srgbClr val="FF0000"/>
                </a:solidFill>
              </a:rPr>
              <a:t>¿A qué lugar llama Dios “Los confines de la tierra”?. </a:t>
            </a:r>
          </a:p>
          <a:p>
            <a:pPr algn="ctr">
              <a:buNone/>
            </a:pPr>
            <a:r>
              <a:rPr lang="es-CO" sz="3200" dirty="0" smtClean="0"/>
              <a:t>     Dios llamó a Abrahán de Ur para que fuera su representante y fundador de la nación de Israel.    </a:t>
            </a:r>
          </a:p>
        </p:txBody>
      </p:sp>
      <p:sp>
        <p:nvSpPr>
          <p:cNvPr id="15362" name="AutoShape 2" descr="data:image/jpeg;base64,/9j/4AAQSkZJRgABAQAAAQABAAD/2wCEAAkGBhQSERUUExQWFRUWGBgXGBgXGB0fGRcbHBsZGxkXGR8dGyYfGxojGRgZIC8iIyopLSwsGCAxNTAqNSYrLCoBCQoKDgwOGg8PGiwkHCQsLCwsLCwsLCwsLCwsLCwsLCwsKSwsKSwsLCwsLCwsLCwsLCwsLCwsLCwsLCwpLCwsLP/AABEIAOAA4QMBIgACEQEDEQH/xAAbAAACAwEBAQAAAAAAAAAAAAAABQMEBgcBAv/EAEcQAAIBAwIDBAQJCwIGAgMAAAECAwAEERIhBRMxBiJBURQyYXEHFiNUgZOx0vAzNEJScnORobLR4UPBFSRTYoLxg/IXRLP/xAAXAQEBAQEAAAAAAAAAAAAAAAAAAQID/8QAGREBAQEAAwAAAAAAAAAAAAAAAAEREiEx/9oADAMBAAIRAxEAPwDqHZ/s/bG1gJt4STFESeUn6i58KYfFy1+bwfVJ92js5+aW/wC5i/oWmNAu+Llr83g+qT7tHxctfm8H1SfdpjRQLvi5a/N4Pqk+7R8XLX5vB9Un3aY0UC74uWvzeD6pPu0fFy1+bwfVJ92mNYvtV2lufSY7axVCUKSXLucBEbdI1JVu+4B6KxUYON8gF3asW86XNpa2YMygo0wjSOOCQqGXLkBmIBViIw23vFQnsdF6PKgGqaRDmUhVbXp2KYQLGuTsEUeOxJzTHg9g6NNNMV51xIZH0klVVcrEqnSPVjwMlRq3JycUyyR/PofYcD8eH01GLXOeE8FtYUUX1lxOSQAa3HykIx1ZWt2GVBBO4LbCuk9nuCcOa3R7aKGSFhlW0h8+HV8tnIxg9CMYFY2/lmjun9MnuktndBFJapGI0DEKEmJVpVfUVGtTvqOMeHQj2fiFqbVAUiMbRYUnIDKQxz11d4nVnJO/Wq0yt9xeLmutrwtLhI2MbSfIRqXX1ggbdwp2J2GQeuKo3l1KyOx4fZWSRqzvJKqTnSoydKRBdwAc5bywDVTs72ttre0SGf5GW3URzR8phpZVGpyETAQnfV6p3Piad3fH01GGArPcHKrErAkELk80/oIuRknwOACSAYm1muF213ekLHDEsenVzfQ0thID6ul3E+rIOcIoIAOSp2PQuBdl0W3jW5ht5JgoEjLEmGbz9Rc+G+B7hSL4KOB3EUBmmxCtwA4tVjKpCctl11OxBkXDFQFAz0zW9qqXfFy1+bwfVJ92j4uWvzeD6pPu0xoopd8XLX5vB9Un3aPi5a/N4Pqk+7TGigXfFy1+bwfVJ92g9nbX5vB9Un3as33EI4UMkrrGi9WcgAfSayPEu0kt4RHZGSKIhjLctEVOP0VgEgBLEnPMKlQFyMnoEnGuJcPhLRJbwz3PRbeONGfURtrwCIl82fAxnrVEzv6v/CrQtj1xLHyv/wCPNzsdtH01fsOHRwRiOJQij2bk53ZzklmJySScnJFWvD2DfP8APbw6dPwKjGq/Z4QTSSQzWltHPGFfCIrI6MSA6Eop9ZWUqRkEDqCDT34uW3zeD6pP7VnOx8HNvrudicwkWkQ2AEemKR2I9YlpMbnbCjTtmtrVaLfi5bfN4Pqk/tUV12cttDf8vB6p/wBJPL3U3qK7/Jv+yfsorjvNPmaK+KKDrPZz80t/3MX9C0xpd2c/NLf9zF/QtMaAooooCiiorlyEYquogHC9NR8Bk7DJ8T0oFfHe1dtaZE0yK2guE6uwHko3OT3R5nYVmOy1g0dujS59JlVXndt3ZyBnW3s9UL0GnGwGKi7OSNcPPdzZEzu8WjJ+QSJiBbnoNQfUzHoxOxIwS9zvn/GfD2Dpt7l8CMCMWvNXu/Hv/G2Pf6Rj/O+OnXwz9PlXjSYBJyQATp9wzgee22B5j3Ulhvpl0B1bC6ldtAxIxKBGGnouHzsRkh8kBcipg46k3OtZEgNwkTO7RCRUHM0ryXYvsUVtZwNwxU4OBU7z8QuMiaZLVP1bXvSEeTSyLhfLuLnbOa+4L2WWEtpMTnSF2yylgNTkMBkqzE4ONoznFQNxWZSdUR2GSScL3cZ0kjOCNTjqcY26sGK+R2ShLZ1TsMqXV7mVklKnUplVnIbDbjfHsqv2enj4bcFJ4yY5DphvCikqJGZ2guJc6sc45VmHeLHJyKuQ8YkYAlMDOMkP3O8695cZ25Zz07zgHGSRdaITQ6ZYhiRcNG24yRupBAz/AIHTGw8bAV7XP+BzNw+eOBpGezmbREZCS1vJ1SLUxyYnGQud1IUZORW/FGntFFFFFeE17XzImQRnBx1GMj277UGE4hcniFwuw9GtJjoOO9NcR6kZt9uVGzMBt3nQ+C95qW/3/wBsZPl7/wC1IOAJ6JK/DpWQmJUeJ/VaZJOYSWBz8qGRtRBwdjtvWgxjp7vd4Y/j+PEsYqOS4RSoZguT3QxwW36Lnc4yDt5+JpZ2P7PJco011JM12rskgWaSNYGG4jiWNlATQUYMclgwOai41wUM/pMUSSzIujlyKpSaPUWMXfU6XYFtLjByd8itT2RW0NuJbKNI4pSWwqaO8O6wZcbMCukjw048KLHvBey0VtK8qNMzSKqNzZWfZSxX1yTsWbx8ac0UUaFQ3n5N/wBlvsqaobv8m/7LfZQcbooooOs9nPzS3/cxf0LUfaHji20LOVLtnTGgzmSQ50IMA4yR1IwBknYUq+DfjrXNmodAjQ6IW0sGRiI42ypHsYAjwII8Ks9tZF9HGHjWRZYnjWR1TmMkisY1ZtgzqGX/AMt9qIp2va5pLAXKRI8p1FYRLjmYdlzG2nUwZUZ1wpLAYANRQ9r7hgj+iIyNuzxXQYBT006okLPjHdOkbY1ZrL3vZGC6MF1brHGSVclg2pV1RMChDd115bKF2AMr+O9MJr70FobaG2llQgnUGZmGqTfDaSC+pzI2tlGNW/TMRu+Gcainzy23GNSsCrrnONSNhl6HqPCrpauM9rOK3o4lHFZqyMI03iIZ5lDayGXPcjDbZbQDqOWAwKbtczvMReNfGYDPKgSSOGJAAeYORIRICcjJkZsggKMYJV7hUqw3d5bN3Dz2nhD7NIsoDs659cCUuBpzjTg42y7P0fw2x5fwPhWH7TZna3iFzNOMpPGOSGJjVu80dxHAZFYd06lyQCM9c1puB8JN1bc23uruE5ZQswSQBlbG+uPXKhxsde4I3BG1TDPf3e8fz+32VHPKiLrdlRP1nwB4Y3LY6+3rtioLfsndSsvpU6LGuTptTJG0pPTUxfUiDrpU5Jxk4GC1sew9lEwdbaMuvR3BdxtjZpCzDb20TiW2N9HMCYZUkA6mNg3n10avDz9/hU7JtjGxHTGzDHuIwR9FX+KdkLW4bXJCvMH+omUk92tCHx7M4pJP2EaCcTWPKUGMxvHKZO+dWvmmQFmZ87d4NsTv4EuLaYAGBgeGOg6+3f8Az1O2QDG2w6f7f+vo9m6ngHaNLld2RJgXDxLIpK6HaNmxsdBYbagDv0xTcZ6nf6Rj7fYPd9hlXvrOOaNo5UV0bGpX6HxwemMN08jjBBGy2x4vccPULKBPZq2BKZG50EbEYMoZSJUj1YLAghRkg4p2Cface72f5/gT0r5lcKCzYCgEnOwAGd2zjoPPwqYsrSwTh1DKQVYAhgQQQehBB3GN/pqSst8HUxNmABiNZJlgOkgNAJDymGw7uggA+IXIrU1WxRRRQc97bcMjPFeHysg1ETLzD+uiFoYt9gTzJG82KjrgVbvppVlQxhimMFdsZbJVvPu6CDjfEvTIFabj3A47uBoZRlW6EbMjD1XQ+DKdwawnCb2YyNbXQfnQJpkCMV5pyQtwMMvybrvtgBi4OMLRmrnD+IzdxDGdggaR43U5GrmHbY+rt6o74r44VZ3dkMQSxzQhpWEEiGPZ5HkLCZQ5Lguf0NJUDYHevH4lcqCWjUDPdyu+WEQT9Lfvs6nBB2XoDqqX0m5yx0A9dBK7HS2UDjX3QwPeOcjRjyAI1PZjj4vIOZy2jIeSNkJBw0blGwRswyDuKbVkPg1nxBNbMTrtriZDq9dldzLHI3tZJAc+O9a+jYqG8/Jv+y32VNUN5+Tf9lvsoON0UUUH3wOfiXDYIA8qLCY4zFi31W2GGdE7xoskL5OTISwOc77ivvtm0V6i3ZiSTHItruDUvOhHPBzCx20vrdNYKhgyMGwDW37E26ycNitrh0mcQIJoywYqrjUiSDr6hA364rB28UTXnMsIGjWSCQSWssYMMsaOGA3zGkcmWUaCNEg7ykasRD7sXfYi5AQhYV+SJxq0cyZAkidUlRoyjbkHqGOrdh2j436NCXCl2LCNFwxUs2cF8AlUGMk+zpkishDBJZD0hY5IlIldIuWzRoGlctbSaNTxBoxAUcAorq/g5B3XEZpFgdoU1yhGKIxwGYDZSfp86rNjEdmeJXhYLaSQiW7lnuC8kWmN9EpTTrZy7jlqGWNFyqsO9uSOy6fOuYdlTPc8UVpcyLBGSdamIxs6rodYSxbWDzo9ZypTGGJBz1AUaUIuz9ss3PWCITb/ACgRQ++cnOM5OTk9TmmAFFFFFFFFAUUUUCTi/Y+3nX1BFJzBMssQVZFk/wCpnG5I2OrIIOCDSmTs5fRnEc8M6n9K4Qq6dN/kcLINvJD7TWxoomMXc8L4hEdQS2ulHgmqCTr+jqMiH3Fl6DevmPsbPdIvpsiJGWV2tokDKQrKwjkkbJcHSA2lVB3HTettRQx4q4r2iiiiiiigKyPwj2eLcXcaMZ7VkkUoO8Yy6idP+5TFqOnzUHqK11QXt0I43kIJCKzEDqdIJwPbtQY7hvaO3uWKwzxykAMVQgsAfHb3j6fLpTA+3qM/x/gMeH42rNcMspLv0W7nn6ATJHHFGoi5iktEHA1smhhkE94jPlWkI9n4A9/4yajnS7gRzxmUrsos05v/AHM0zcknwJVFkH/njetyDXMO1lu8Je7imuIweUJ1g06pFQyKhDswEagy5YkMMAdMb6n4OuMvc8PheRxJIAVdtSMWKkjUdBIGQAcHfff21uNPUV3+Tf8AZP2VLUN4Pk3/AGW+yiuN0UUUDHgXDp7LTLaRR6Gt4GfPedwiF3iAyG5kjSkhySAI0GMYpx2QfVZx4zu0xGoFSVM0pUsDgglcE7eP0Vb4U4W1hLdBBESd9sRqW6b9Px5VLDtjDMUGJY+acQvIhCTjBIaNhldwpwpIbbBAqMaaXc7Rxu6IXZVZlQHDOQDhRnoxO2fZ9FVuD3kksQaWHlNqI077hdgw1AMAR0VgCN89c1extt0Pt9wHTz286FGen0jH4/B8dqqEkHM/45b6SHHosokULgxIWBDlhgMHlUAD2E43yOhCuW9u7IMI3ZotA1x6SsJkZn3UxmVGycjeMYyACDkDLzsX2wj5FtE/MCsqxRTu6uszKCulmXdZCUbZgAcYBJ2o3G3oqK4uVRSzsFVQSzMQAoHUknYD20u4V2rtblikM6O4GrSD3tPgwBwSvtG1FNqKKKAopZ2h4sba3klVDI6jCRg4MjnZEz4ZYjfwpLD29jLoxOIJLaGdW3LlppOWkeBtnOB78+FBra8IrO2vwgWcjKFkPfKKGKMEDOHKqWIwGPLcYPQrjxFSW3bm0kG0wU6VdQ4ZS6OCVeMEZdSFJBUHpQWbu/lhlXUI2hd0QEErIhbCjIORINR8CpAPQ4zUvHDIItUWoujo+lSMuoYa0GSBkpqxkjfFUIpXuZUlZTFbQkuvMBVpXwV1lWwUiRWbGrBZiDhQoLPRKpOMgnGcZ8PP3URnuJdpZFRpFgIiQAu85MROSAQi6SxIB6nSM4wTvjRqKV9p4Ge0mVFLF0KkKMsVbZtI8TpLYHnU/DOMRTqTG2dJ0kFWBGwIyGAOCCCD0IO2aKvUV4DXtAVgvhIuLiSSCygZI0ukmWV2BzhOWSqYI7xQt12IzW9rD/COyxS2Fy50pFO6OxzpRZoZE1MfABgoycDcb0RfUKBhRhQMADYKNsD2BdvIbD2CvcY67eO/09T5b/g71RtO0FvNIUiuIpHUElUkUt5k7e0jfw9mADe8fcfDA8SPPr/7owFGPL+/TPl+MeW9Ds1CRxa4OQo9Fg7oA+UJeX5Q48V0lN99/ICrwHTbf6PL2H6Pp8txQ1criNpLnaRZrVj4ZYCaLPnvE4GP1gPGixuKhvPyb/st9lShs1Fd+o37LfZRtxuiiig23BfzeD9zD9PyY8vxv0pPxPseoVmtlXUXEjW8m9rPuNQeMhlRiF2dVBBBO+9N+Dn/AJaD9xCR9WN8+Wc+7c+2ru/+fp8vP/FRzYjiMj26vJawXVj3cuiLDPZ6gDg6VYyRL4M0aghd9ORmmthx+e4juHjihbRGDC0cjPHJIQ+Ii7RoG0kLkr3RrxnOcaIny+n8A/jahj5/x9223T3/AE49lVdZDgvAZLuC1lvTMskPOVkPd52psanyNSggKNOR3SynCkg6G+4MkixqC0fJdZIjGq9xkBC6QVK4wxGCCN/AgVdHt6+P+/4+yjGPp/nsB0/h/IeWYmlHFOCzTwtA927xSadQljiZ+64YaGQRgbgbEOPZvvb4twpZwO80bqdcci+vGwzhk2PuKnZgSDkVdJ9nifx/AH6MeVeM+3+N/eAM5Ox2+gUXXzwntoqqY7547eZAcsx0xTKP9WJmOMYxlD3lz5YJ+rj4QINIMAkuHYgIiROuc/pFpFVFTG+onGPOkkXaeK4Aa3hnu1G5MUWRG+cKrc0oA+T4Z09TpG9fPEe07IEC284klzpSVSrEr6+FXW7adiSBp3BLgNTtdW7ji8z6fTLITgEPGtsQ4ViCumQSlA2FYkOO712GASt7E8IjvDcc22WOFSiw8t3OhhNJM0YbOkvHLg5jwqlygzg0wXic0dm888SpKkckhjQ6h3QWUdTkkBcgZ9bGfJ/2GsBDYQDUWLIJGOcgvJ8o5Xw06nOAMDFVYTy8Ds4r8ekToXmMTQQu2CWiR01MucOe+cZHXzI2h4E9tw+eS2SKU3MjjSi6nJt17sLhmOFgjQ6Dk7MrDckZY9srG2V4LlrcT3ity7RckFpDlgDg40rguWb1QrEb9Y+zvAeVeMZH5k4hWWWUjeSSUlNv1Y41g0og6BznJJJChx7jN1PNfcONsFWSzn9GkLjMzaApAB2xmQD2Y367RHs/eRXEcqq8uLKOAkNEjI3OiLqvTVpRWb24wGUnNVPhB7M3L8UsbxJ1hRHjgQhC5V25jZcZUFHbTGRqHrV01aKwHD7Tihhc3HMkYQRpyg0AErmSRZWLYPSHQcZUHJxgnZZbxcRjdVZ2S4KQBF+RAnEV5OHBwCvds5EOlSD4jOK6nSbtdErWjhgpyUVSwzpd2VEYeTBmBB8DQOFr2oIbpWJCMraTg4YHB8jjofYanoCvGQEYIyPbXtFAg7R9j4rqJFX5CSJg8MsYAaJh5DoVIJBU7EGkvovEYm0vBFdJ0DwScp8Z/SjlJUHH6r/2G5oomMXHY8Ql7vKgtlOMvJJzXA691FUKW9rOR7D42YewKa43lubqVkdJSGdQjMmCncVAEAYZwuCf0i1auihmPFqK7/Jv+y32VNUN5+Tb9k/ZRXG6KKKDW9lOILNZW7hlYcqMEqcgMEAZfPIO3sPuyWoH+T57f/Xpn+6q17Ef8uk9nK1vNJFE5TY28jiNRmSMg4JAALIQfHcivLXjEnPS3ubYwSPE0q/KI6toZRIAVOR6wIyNx1AOaMWG2f4H3j7PHP214XA9/v8Axtj8b16eu5HtOd/fv9P8vfXpb37f7eHn1X8HIojwtn6P9vPr5f7+FeAk+flt9Plv09n+1BPsGP7fT7P5fSfTv4/x/H/vbyxQH8c/7ef8P5Y65oJx4e/6d8Zz54/94FGkjy/HXw8P7eewD5Yz7N/o/iP4H+IZq6nmsTbQ28ziGaeRSojWR0yJJ2MZ0E7tkEMHIB2Pku4XxaPK3Fy1xJILi4gQu+QmqZYtTRlgVB7ikRrhcdB47C4tEdkZlBMbFo857pKlMjcb6CwOQRufLakey9qWzyVzknOWySZBMSe/05gD77AjbyoulV32/gWN35U7IFDnuL3lMjQrtrPdMo0dM94HBUkitB2mjg4dFw6Xmo+iO3ml5iKIBJHMS6sHYERmJ10tpICb77G3FwO3fiMalAtva2zTSd5gqtztcPMOropEzgN5HPSrnA+xkF3ItxyBDaLpa3hOoGXSzNHNKNXdQGRzHH4B8nwUGok+DLsyYo0mkaR1RWiteaMOsLMWaQqfVaU4IX9FEQddVaji3C3crLC4SdAQCRlHU4JjkHUqSAQQcqdx4gqO27zh4JLdXY25e4ZEH5VVKRtF5amjllKj9ZBWdl4tf2qXaqsslw08kqEQs8f5tFJyQRk6Q+uMY6leowaDTXfGLa8tNEk8cDyKD+VXVFIpDqQWxlkdQwyB6o2qXhHanDi2u9MN0Og6Rzj9e3JPfB27nrKTgjxOf4nxO9crIbfnhLudY4eUynQlvPpLMTjvkqmWGN+mTX32Xtrmax03XDozEzMyW8r7xj9QK6EBc6iuSCoYLsFBIdADV8zQK6lWAZTsQRkEeRB61iYuGrEuIX4jZEfoaGuIxjyBWZAuD+iwG3sxU1l2iu1z+QvkTGr0c8q5XPi0EhKk+zWpPgPCinN32cCsJLUrBKBp2QcuRRuElUYyAc4YEMuTg4JBn4JxIycxXQxyxkB1zqXcZVkYbMpHTZT5gVJwrjUVyhaJtWDpYEEOjfqSKQGRvYwBpXa8Q9GkuPSEkXXKXEoQtGVwiJugOjSqqDrA3BOSDRGjoqvb8RjkUOjq6kZDKcgjzBHWphIKK+qKKKAooooCobv1G/Zb7KmqG79Rv2W+yg43RRRQdZ7Ofmlv+5i/oWvjjPZqC6MZmQloixRld0ZdQwwDIwbBGxGd6++zn5pb/uYv6FpjQYj4rXFo7+i4mtm7wgklYSRHGGWJ2DhkJ30sRgk74JFeWvG0aXkurQTAZ5cygMygbshBZJAN8lCQPHT0rcUg7WWdpIsQu4+b8p8kgDFmfSxIVVPe7gYkHbANGbFcD6Pd4fSM9BihF3A2z4bZx/L8Y95pOnBbmzVYbZRdQAYjRnEc0CnOkOW2eJRtqwHGAMN4VeLcI4m6o6Tw8ttWqKB1VgNtJSeWNw+GwDhEG4xRMKILW4QgRwmYC6hcSPCVlIPPLiTWPWjLKomGARIN9jXth2gvS6qwdipsHmTkYKJKJhcAKF1FVZUUMASAM5IyxV29u8MC3F5xG6gMZkg5PNDyNcrK2T3yYmj5WjIPdBJOV8fey3bgJLJ6S6TaidVzGu8ax6EBlCxriEu5KSHOz7hcnBcM7bi3FDGpaPSwhDkGInmNpm1rhEYI6nlYUsgO+zasr9z8cvbdkZ1eVGljhCcoKXaWBWAzju4ucR5PTJzkgY1kXEYmOFljbbOFkRiR5jfOncb9N/fSx7mKe4jkMiLaWb86WdnHLMuGSOIPnScFyzYzghF6k0SMhxrsq3ELqG1t7lHnjMsnEJVzpjdjENAyO+AI9CJk7R97G5rtlpCURVLM5AALNjU2BjU2ABk9TgAVm+z1vAt7ctBFCBMI5GljyS5I1ZY504bVkafIk7kVqqNPAtLbXtBbyzNCkqtKpYMm+cpgOBkYJXUucdNQ8xTM1zkdib1Lm5mjaA63uWjV2cqRMYSAQEHLbEZ1HLau6MYzRW7PEE5phB+UCczTvnTkrnpj1hjrUVlxyGSQxo+XAYldLA4VzGx3A/1FYe3GRtvWIh7A3Y0/KqpHdSTmMXjQXTToR3AGIiJj0nbcj1cipj2Ku+Yz8xDlmJBkfLxG8afk505VTEyqevq6fVJNEb81gu3PaiJFtnSCeVpXkSOeBSHgKEqTkrkjVnuMNLBWJyBv8jsRd6VzcanRLYI3OkGkpdSySjp3hyHWIMwJbTuBUXxKvjyVaWMLHIXLLLJrKNPOzxnKnUvIkQAbbqQcgKQDrjVm6onEIFzcRxKZEX/9iIYZ4iPFgMsh6hhjoxFaWyuVljSRCGV1V1bzDAEH6QQaT2fEZoFWOeF3CgKJYF1KwA2JTPMRjjcAMB+tVDsDxBFhNtqw0MkqRpJlZDFrLQtpYBsctgucdUNA/k4BbsSzQQkk5JMaEknqScbmqfA7ZYZriFFCIGSVFUYVRIpBCgbAGSORsebHzp3SmEYvpPMwRfwEk2P6j/Gim1FFFAUUUUBUN4Pk3/Zb7KmqG79Rv2W+yg43RRRQdZ7Ofmlv+5i/oWmNLuzn5pb/ALmL+haY0BSTtb2e9Nh5XyeM5y6sShwdMkZV1KurEEHO+42zmndFBin+D6TmvItzljzGV3jDPre2W3AkJOl4hp5mjG5PsyaJ+CsssweWNjKl3jMeySXEdsocb/oPAzbY9cdMV0OvCcUHLZuwq3N5dWdw7hRG81uwXvE3DRm5dWOQdEkaDHUCYg5BFUeH9p7jhV+OGzRxzW6rGFuX+TZYW7qmV8FCqnKb43GAdxW+4ZN6TfSzr+SgVrVD4O5ZWuGHsUpGgPmr+QrMfCdxGeK8teWWEYRpHRek4SSPmxOP9QC2aZtHXqRRGwHZuykUH0W2ddmB5MZU75DA6cHz2rm3HO1v/ErpuFLZiOCHU85fGsLD3sRiM4jywVdWW9foK3Fr2K4bOiywxLy5AGBheSNGB8dMbqu/uqfi91w/h8SCURwqytAgSM6tJ3ZFCKW05wT4ZwTvQZvgHau0t1tXEQgSWyEkhzJiMRCERxoCO9nnYyNyQM5NOl+EGH0jTn5DQCZNLZSTnmBkk8FAcAZ9uem9X7jsRaSRxRvGWSKE26DW3dj7m2c51AxIQ3UFa+pextuxUspYgKDljhgj8xVcDCsA+DjHgB02oKdx2/t9CujELqYsXilGI4yomkxoyVVmC6vVyep0kVfs+19vJP6OrNzNUqDKMFLRaeYqsRpJGoHbwNQy9h7VkRDGcKrp67AtHI4d43IOWRmAOD5e/Ni37KQJMswU8xXnkU62wGnxzDjON9I28PCgcUUUUUUUUUCrtRxVrazuJ1UM0MTyAHOCVBODj3Viu1HD4zxGG7uZJHgFsM24Uupd5EhXSoOc651bIGrKDBrot1apIjI6hkdSjKejKRgqfYQaWR9lLcLo0MQOVjVI7ECFxJEoLMSFVwDgbHxoiGDhdwka8q4JAGVS4jDEDqEZlZXyB3dRLHxOo1X4bxTmXY1jlyxwyLMmcgHXGUYHA1IwJKtttkHdWC6OQfRXK04V6VeXZW5uWiHMh5qum+tszWylgzNEncwVK4yQozqYhvOzXa+C/R3t9ZVH0EspXOwYMM9VKsCD5Hwp0GrBzdl7dhp0EIcBkV2WNgoCKHRXCPhQF7wOwA6DeAXZ4dcQsJNNjI3KkjJ+Tt2IPKkj2+TjLDSwyFy4OB4Q10SiviGYMAVOQQCCOhB3BB6EYr7qqKhux3G/Zb7KmqG7/Jv+y32UHG6KKKDrPZz80t/3MX9C0wY0v7Ofmlv+5i/oWmBFBkeA9pJ34Ubs4ml9H52gBd35QflqIyTgt597fpTGx4rtIvPWZ1gjmyqAJh+bpdCMgoxjOBkkaep1U6htlQYVQo8gAB/KvEtVXOlQurc4AGT5nzNEZG47TXXofD3iEbT3ajOod0sbaSUY764GtVzv0zjfFffbvjtxbxIIygaRLjPdJKtHbTTAodQ/SQdRWtEQ2GBgdNunht5bUt7T8PM1ncRoAXeGVEz+syMo93XH00GdfjBtYriK35aJZW8TxiQFmn1KzA5DA94royASXJO/Q3O3ls8lhzkQ863Md1GvVg0ZDOmB1JjLp7c0x7P8XhvYlkVNLRkoyOvykEgxqjORlWHn0IxTgpQYj4L+KxCFrYModZJpUGw5kMsjSxyx/rIVcDboVIOKT8TPp3aGFBkw2inV5ao9Mr+H/Ve1H/xt5V93fZ5Y72S2R2iC6by0ZcZiZ2kW4WPUCDGXK6o8EYl6YIxZHYqHT/qCXvk3CyOsxdmLmRjGQM8zLYIKjoBvUNdDQjG1fVZzsPxtp7YJNtcwYiuFOMiRQMvttpcYcEbEN7K0dVRRRRQFFFFAUUUUBRRRQBFYDtDwOPh0kNxbgxW7SiK5iB+QVZcqswQnCFZSmdIGQxzW/qvxDh8c8TxSqHjkUqynoQdiKDGR8a2Usyhn25ew5Z1AYd9XdK7g6huemdhVKTjAn1RyIDC4CsjkDOpIzokJGAuTJvn9AAA+EvGYJ+GDWWlurTQQSyhpbdhgoWZcGSI7gsQWXYkkEkfFt2ic9QHAXUWjKaXBGUAw7DeQEAgnd06EPgxi98F/FQIPQ5CVlt86Q5OqSEnVHIueqhWEZxnSUxtkCtvqrm9/cRTSIHj70bOqsJChQ4UFhIpGhSpbzydII1bLFDwxHZvR2mhmXLLKJ5JAGjfTpkRpSrIT4N6y5wQRUa100HNRXnqN+y32Vk7Xtw8JVb6FYAw2njYtAWAyQcqHiJAOAwI2I1HbMsvwjWZR9Uhj7raeZFKgk6j5LWgMhz4KCfZTRgqK++UaKqurdnPzS3/cxf0LTGl3Zz80t/3MX9C0xoCiiigKKKKDH8TuGsL17lkZ7W4EYmZAWa3lQFRIVAyY2QqCRkqVGdjTXg3bSzu3KW9xHK4GrSp3wMAnfyJGfeKdGstwqcf8UullGJFjjNuPA25ALsn/AHGfUH8do/ZRFPt3EUurC4baFHlidhnumdVSPXj/AEywwf8AuKVeJ/A+jy+n+PmaecX4WlxBJDIMpIpVh7D4jyIO4PgQDWP7PXD8topjme3fkytj1yu6SDP/AFI2V/HckeBolQXd2bC7F5/oSKkN0OmnDfJXHTcJrKsOuk5GcV0FHz0/91l3jBBBwQcgg9DtuD7Cvh/Pzo9hbw20knD3OVjHNtWOSXgZjmPO+TEx09fVK7VCVuKKKKrQoopF2zu7mGzlltdBliQyBXUsHC7sowwOcA49o9tA9orn9722l9Hkuo5U9HWGA6jCWKySgMdWmZe6qMmVG4Mo3Ok50M/a+FLgQMXDs4iUlcK0hTWFXO57o9bGnO2rO1A/orFWHwjwiBZJnJZjcNhYypWOFyHZlLH1RgHBJY+qDTSDtpbyXAgjZpGOjdMEASIJEYjVq0FCp14074znaiNDRWI7d9vPRo5hb96aDkmTKFo0ErhFVyGUhiCWGPIZ6jLe37aWzXPo4c6jJJCDjumWManjB66gPMYyCASRiitBXNe0Ey8MvDyRmGaOSeSHYLE+uKPnBj3VjdnXWDsNOvzrpINJe0vZhbsIQxiljLGOVQCV1DDKyt3XjYDDKdjgeWaJWMXtypiZ2hkZ4lLXCRlWEAWR4mYsWUONcbEaQSQM4Ga0xIxuD57/AO4OPKsV2c+VbiVncQp6S8MiBYxhVSIBOWqdVBklEyH9LnZySu2i7M3Zms7eTJZmhQscYJbSA2Rvjvhs0Zswz0+Pj5jp4/2+w7dRHcr3G6+qfs93Tf8A390unP49n+evt/gs7QcTFvaTTEA6InbGQMnSdK5OcEnbHtO1RGSoqf0Q+3+Fe1XR07s5+aW/7mL+haY0u7Ofmlv+5i/oWmNAUUUUBRRRQFZnjiEcS4eV64ulY+actTg+zmCM/QK01Z7im/ErPG+mK6Zh5KeSobp+tgDz38qDQ1je1Vv6PdxXQGI5QLa4PgpJzbyn2B2aMnylHkMbKqnF4UeCVZFV0KNqV/VYYOQfZQI9O/t/tv8Abnp5Uj4/OsVxYXD4CRXGh2z3lE0bRKSTty9bLqyfAeVVuC27y8Ni5sueakbhm2KIQrKCxOWZSNnOC2N996ml4fMdTFom5hR5MklHACfJ4ZSNG749jb4PUxHRQ1e1zWxgbhRWSNne1IAuItyIvA3EIHRVOS6KANIyB3cV0W1nV0V0IZWAZSOhBGQR7CN6mtpaiuZFVSz4CqCxJ6AAbk+zFS0k7U2U00axxBdLOvNJbDCMEEhAY3VixABDDGnUPEVRljFw48Jt4YxMLO7lWNeWRq1ySkhXJOR8oMbdNOOgpvxDsJGdUsbMbjmrcoZGJTnKoUMwUA6SowV6DJ0gUg//AB9dBZIAYmtxex3kQZyGwG1SRMEiCoHbppGBqO3hUg+DmUm2DrC8SXNxK8ZY6Y4ZlZRbR9zdVBzjur1GOlENuD/B/HFHFzGJnjM51xkDInkZ2iwRgrkjBIByuRpziveznCLO5ZLyMSExyOEEnVGQGBgCctpwPV1FSd8ZyaWW3Ya5jvY54xAiRXDMFV3GqAxCIIcxs2sBRldWg6RgLuao2Xwd3cRRkW3DgX6uea4Di5OYgSkYcqhO4yMHcb70Gq4z2Btrl5nfmL6QIhMEbAkMRBjLbE5XGNiAfEZxVzh/ZOGGVpULgvI0pXV3TIw774Az3upXOnO+M71hW+DW79FvIAIMXEVsqLzDpikiGl2wIehUbN63TOTk1c4f8H88V4k6RQIq3kk/ckIIieIRmIDlAetliNgc9c0V0kCva+UO1fVAu4rwcSRzcvTFNLE0fOCjWuVIU56nSTkCsrYcLvreGOL0S3YIEReVcsB3RgEiSEYXx9Zj7z13dFExkT2Wu3UlrtYn3ISKJWjB8AxkyzjPUjRnOwFS2XZUjXcXZWafSQmAeVCMf6QYk6idzIe8c42AArU1Fd/k3/Zb7KGONZoooorrPZz80t/3MX9C0xpd2c/NLf8Acxf0LTGgKKKKArwmgtislxnjEt00trYEhx3JbnPyduT6yr4vOF/RXZSQSw6UHt1xu6uXMdnDpi5hiN47KQpQkSmOI7vgqUDHbVvgqM034NwAQa2MjzSyY1yy6dRC50r3FVQi5OAB+kT1NWuE8LS3hjhjHcjUKMnJOPEnxYnJJ8yauUBUdxAroyMMqwKsD4gjBH8KkooOXcVspOG8q3kmHobELHcsoDQctleOKYn5NshQFdgAdOCDgUx/4dLpUK40ZQYjYgFCAJB0wQWJfVktnC+db2aFWUqwDKRgggEEeRB2Nc/4JbpBdXlqncWOVZIoz+jFJGjExg/6fOMoGNgdvIUZphY2rjPMbXqVQRuRqGrLDIBAbu4UZUBBgk70fB45iM9kTlbZkaLPUQyqWRT5hXDqD5AVb9uPtH9h1/29uKfZZ2XiV2siHU8cLRupyghTUojb9V+a0rb+sG29XFEjaUUUUbFFFFAUUUUBRRRQFFFFAUUUUBUN5+Tf9lvsqaobv1H/AGW+yg43RRRQdZ7Ofmlv+5i/oWmNZ7s/2gtxawA3EIIhiBHNTY6Fz41f+Mdt84g+tT+9Ayopb8Y7b5xB9an96PjHbfOIPrU/vQV+2RuBZT+i552g6cDLeGop5uE1FR54qfs3awR2sItcGHQpQj9IEA6yfFmzkk7kk0n7adoYDw680XEWv0afTplXVnltjTg5znpirnAuN2qW0Cc+BdMUY0iVMLhQMDfwoH9FLvjHa/OIPrU+9SHiPwlQJKYoh6QyjVIY5IgqL4DU7qHkPgiknzxQa+ilFp2ttJEV1uIdLAMMyKDg7jIJyD7DuKm+Mdr84g+tT71AxrE9tbf/AJ7h7DCktMpZR3yFjMmhif8AROhiR1DaSMYOdL8Y7X5xB9an3qzXbrjNu0ULJcQmZLiExYkTqzaJA25whheXJPTr4CiVe9v48Nv54z4b0j46kkEkV7AHZ4SFljTczW5JLpj9J01GRf8AyAzmmB4zB/14R/8AKnt9uB/jrR/xeDrz4fZ8qn3vf/g0xiXGm4PxmK5iEsMiyI3RlP8AI+KsPEHBHlV0NXM77h1ozmaG5S2nbB50M6KWI6GRdWiXrvrByCdxTrsl27SVZIrmWBbiBtLsJFEcgIykqZboRsR4MCKkb1s6KXfGO2+cQfWp96j4x23ziD61PvVVMaKXfGO1+cQfWp96j4x2vziD61PvUDGil3xjtfnEH1qfeo+Mdr84g+tT71Axopd8Y7X5xB9an3qPjHa/OIPrU+9QMaKXfGO1+cQfWp96j4x2vziD61PvUDGobwfJv+y32VU+Mdr84g+tT71Q3faK20Ni4g9U/wCqnl76DllFe6ffXtB//9k="/>
          <p:cNvSpPr>
            <a:spLocks noChangeAspect="1" noChangeArrowheads="1"/>
          </p:cNvSpPr>
          <p:nvPr/>
        </p:nvSpPr>
        <p:spPr bwMode="auto">
          <a:xfrm>
            <a:off x="63500" y="-1020763"/>
            <a:ext cx="2143125" cy="21336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5364" name="Picture 4" descr="http://imagenes.mailxmail.com/cursos/imagenes/4/4/descendientes-de-los-hijos-de-noe-el-mundo-antiguo-y-los-viajes-de-abraham-mapa-2_21144_18_3.jpg"/>
          <p:cNvPicPr>
            <a:picLocks noChangeAspect="1" noChangeArrowheads="1"/>
          </p:cNvPicPr>
          <p:nvPr/>
        </p:nvPicPr>
        <p:blipFill>
          <a:blip r:embed="rId2" cstate="print"/>
          <a:srcRect/>
          <a:stretch>
            <a:fillRect/>
          </a:stretch>
        </p:blipFill>
        <p:spPr bwMode="auto">
          <a:xfrm>
            <a:off x="5220072" y="3501008"/>
            <a:ext cx="3923928" cy="3025900"/>
          </a:xfrm>
          <a:prstGeom prst="rect">
            <a:avLst/>
          </a:prstGeom>
          <a:noFill/>
        </p:spPr>
      </p:pic>
      <p:sp>
        <p:nvSpPr>
          <p:cNvPr id="9" name="8 Flecha derecha"/>
          <p:cNvSpPr/>
          <p:nvPr/>
        </p:nvSpPr>
        <p:spPr>
          <a:xfrm rot="9635859" flipH="1" flipV="1">
            <a:off x="4197564" y="5803516"/>
            <a:ext cx="3689695" cy="32536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2" name="11 Flecha izquierda"/>
          <p:cNvSpPr/>
          <p:nvPr/>
        </p:nvSpPr>
        <p:spPr>
          <a:xfrm rot="238428">
            <a:off x="6796032" y="5122453"/>
            <a:ext cx="1082513" cy="19954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100"/>
                                        <p:tgtEl>
                                          <p:spTgt spid="6">
                                            <p:txEl>
                                              <p:pRg st="0" end="0"/>
                                            </p:txEl>
                                          </p:spTgt>
                                        </p:tgtEl>
                                      </p:cBhvr>
                                    </p:animEffect>
                                    <p:anim calcmode="lin" valueType="num">
                                      <p:cBhvr>
                                        <p:cTn id="23" dur="4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4" dur="400" fill="hold"/>
                                        <p:tgtEl>
                                          <p:spTgt spid="6">
                                            <p:txEl>
                                              <p:pRg st="0" end="0"/>
                                            </p:txEl>
                                          </p:spTgt>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6">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6">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nodeType="clickEffect">
                                  <p:stCondLst>
                                    <p:cond delay="0"/>
                                  </p:stCondLst>
                                  <p:childTnLst>
                                    <p:set>
                                      <p:cBhvr>
                                        <p:cTn id="30" dur="1" fill="hold">
                                          <p:stCondLst>
                                            <p:cond delay="0"/>
                                          </p:stCondLst>
                                        </p:cTn>
                                        <p:tgtEl>
                                          <p:spTgt spid="6">
                                            <p:txEl>
                                              <p:pRg st="1" end="1"/>
                                            </p:txEl>
                                          </p:spTgt>
                                        </p:tgtEl>
                                        <p:attrNameLst>
                                          <p:attrName>style.visibility</p:attrName>
                                        </p:attrNameLst>
                                      </p:cBhvr>
                                      <p:to>
                                        <p:strVal val="visible"/>
                                      </p:to>
                                    </p:set>
                                    <p:animEffect transition="in" filter="fade">
                                      <p:cBhvr>
                                        <p:cTn id="31" dur="100"/>
                                        <p:tgtEl>
                                          <p:spTgt spid="6">
                                            <p:txEl>
                                              <p:pRg st="1" end="1"/>
                                            </p:txEl>
                                          </p:spTgt>
                                        </p:tgtEl>
                                      </p:cBhvr>
                                    </p:animEffect>
                                    <p:anim calcmode="lin" valueType="num">
                                      <p:cBhvr>
                                        <p:cTn id="32" dur="4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3" dur="400" fill="hold"/>
                                        <p:tgtEl>
                                          <p:spTgt spid="6">
                                            <p:txEl>
                                              <p:pRg st="1" end="1"/>
                                            </p:txEl>
                                          </p:spTgt>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6">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6">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0" fill="hold" nodeType="clickEffect">
                                  <p:stCondLst>
                                    <p:cond delay="0"/>
                                  </p:stCondLst>
                                  <p:childTnLst>
                                    <p:set>
                                      <p:cBhvr>
                                        <p:cTn id="39" dur="1" fill="hold">
                                          <p:stCondLst>
                                            <p:cond delay="0"/>
                                          </p:stCondLst>
                                        </p:cTn>
                                        <p:tgtEl>
                                          <p:spTgt spid="15364"/>
                                        </p:tgtEl>
                                        <p:attrNameLst>
                                          <p:attrName>style.visibility</p:attrName>
                                        </p:attrNameLst>
                                      </p:cBhvr>
                                      <p:to>
                                        <p:strVal val="visible"/>
                                      </p:to>
                                    </p:set>
                                    <p:anim calcmode="lin" valueType="num">
                                      <p:cBhvr>
                                        <p:cTn id="40" dur="500" fill="hold"/>
                                        <p:tgtEl>
                                          <p:spTgt spid="15364"/>
                                        </p:tgtEl>
                                        <p:attrNameLst>
                                          <p:attrName>ppt_w</p:attrName>
                                        </p:attrNameLst>
                                      </p:cBhvr>
                                      <p:tavLst>
                                        <p:tav tm="0">
                                          <p:val>
                                            <p:fltVal val="0"/>
                                          </p:val>
                                        </p:tav>
                                        <p:tav tm="100000">
                                          <p:val>
                                            <p:strVal val="#ppt_w"/>
                                          </p:val>
                                        </p:tav>
                                      </p:tavLst>
                                    </p:anim>
                                    <p:anim calcmode="lin" valueType="num">
                                      <p:cBhvr>
                                        <p:cTn id="41" dur="500" fill="hold"/>
                                        <p:tgtEl>
                                          <p:spTgt spid="15364"/>
                                        </p:tgtEl>
                                        <p:attrNameLst>
                                          <p:attrName>ppt_h</p:attrName>
                                        </p:attrNameLst>
                                      </p:cBhvr>
                                      <p:tavLst>
                                        <p:tav tm="0">
                                          <p:val>
                                            <p:fltVal val="0"/>
                                          </p:val>
                                        </p:tav>
                                        <p:tav tm="100000">
                                          <p:val>
                                            <p:strVal val="#ppt_h"/>
                                          </p:val>
                                        </p:tav>
                                      </p:tavLst>
                                    </p:anim>
                                    <p:animEffect transition="in" filter="fade">
                                      <p:cBhvr>
                                        <p:cTn id="42" dur="500"/>
                                        <p:tgtEl>
                                          <p:spTgt spid="15364"/>
                                        </p:tgtEl>
                                      </p:cBhvr>
                                    </p:animEffect>
                                  </p:childTnLst>
                                </p:cTn>
                              </p:par>
                            </p:childTnLst>
                          </p:cTn>
                        </p:par>
                      </p:childTnLst>
                    </p:cTn>
                  </p:par>
                  <p:par>
                    <p:cTn id="43" fill="hold">
                      <p:stCondLst>
                        <p:cond delay="indefinite"/>
                      </p:stCondLst>
                      <p:childTnLst>
                        <p:par>
                          <p:cTn id="44" fill="hold">
                            <p:stCondLst>
                              <p:cond delay="0"/>
                            </p:stCondLst>
                            <p:childTnLst>
                              <p:par>
                                <p:cTn id="45" presetID="43"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100"/>
                                        <p:tgtEl>
                                          <p:spTgt spid="9"/>
                                        </p:tgtEl>
                                      </p:cBhvr>
                                    </p:animEffect>
                                    <p:anim calcmode="lin" valueType="num">
                                      <p:cBhvr>
                                        <p:cTn id="48" dur="400" fill="hold"/>
                                        <p:tgtEl>
                                          <p:spTgt spid="9"/>
                                        </p:tgtEl>
                                        <p:attrNameLst>
                                          <p:attrName>ppt_x</p:attrName>
                                        </p:attrNameLst>
                                      </p:cBhvr>
                                      <p:tavLst>
                                        <p:tav tm="0">
                                          <p:val>
                                            <p:strVal val="#ppt_x"/>
                                          </p:val>
                                        </p:tav>
                                        <p:tav tm="100000">
                                          <p:val>
                                            <p:strVal val="#ppt_x"/>
                                          </p:val>
                                        </p:tav>
                                      </p:tavLst>
                                    </p:anim>
                                    <p:anim calcmode="lin" valueType="num">
                                      <p:cBhvr>
                                        <p:cTn id="49" dur="400" fill="hold"/>
                                        <p:tgtEl>
                                          <p:spTgt spid="9"/>
                                        </p:tgtEl>
                                        <p:attrNameLst>
                                          <p:attrName>ppt_y</p:attrName>
                                        </p:attrNameLst>
                                      </p:cBhvr>
                                      <p:tavLst>
                                        <p:tav tm="0">
                                          <p:val>
                                            <p:strVal val="#ppt_y+0.31"/>
                                          </p:val>
                                        </p:tav>
                                        <p:tav tm="100000">
                                          <p:val>
                                            <p:strVal val="#ppt_y+0.31"/>
                                          </p:val>
                                        </p:tav>
                                      </p:tavLst>
                                    </p:anim>
                                    <p:anim calcmode="lin" valueType="num">
                                      <p:cBhvr>
                                        <p:cTn id="50"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1"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4"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 to="" calcmode="lin" valueType="num">
                                      <p:cBhvr>
                                        <p:cTn id="56"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build="p"/>
      <p:bldP spid="6" grpId="0" uiExpand="1" build="allAtOnce"/>
      <p:bldP spid="9"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06888" cy="6120680"/>
          </a:xfrm>
        </p:spPr>
        <p:txBody>
          <a:bodyPr>
            <a:normAutofit fontScale="85000" lnSpcReduction="10000"/>
          </a:bodyPr>
          <a:lstStyle/>
          <a:p>
            <a:pPr algn="ctr">
              <a:buNone/>
            </a:pPr>
            <a:r>
              <a:rPr lang="es-CO" dirty="0" smtClean="0"/>
              <a:t>    Cuatrocientos treinta años se cuentan –a partir del momento que Abrahán saliera de Ur, y pasara la esclavitud en Egipto.</a:t>
            </a:r>
          </a:p>
          <a:p>
            <a:pPr algn="ctr">
              <a:buNone/>
            </a:pPr>
            <a:endParaRPr lang="es-CO" dirty="0" smtClean="0"/>
          </a:p>
          <a:p>
            <a:pPr algn="ctr">
              <a:buNone/>
            </a:pPr>
            <a:r>
              <a:rPr lang="es-CO" dirty="0" smtClean="0"/>
              <a:t>215 años de Ur asta Canaán y 215 en Egipto.</a:t>
            </a:r>
            <a:r>
              <a:rPr lang="es-CO" dirty="0" smtClean="0">
                <a:solidFill>
                  <a:srgbClr val="FF0000"/>
                </a:solidFill>
              </a:rPr>
              <a:t> (Exo.12:40-41)</a:t>
            </a:r>
            <a:endParaRPr lang="es-CO" dirty="0" smtClean="0"/>
          </a:p>
          <a:p>
            <a:pPr algn="ctr">
              <a:buNone/>
            </a:pPr>
            <a:endParaRPr lang="es-CO" dirty="0" smtClean="0"/>
          </a:p>
          <a:p>
            <a:pPr algn="ctr">
              <a:buNone/>
            </a:pPr>
            <a:r>
              <a:rPr lang="es-CO" dirty="0" smtClean="0">
                <a:solidFill>
                  <a:srgbClr val="FF0000"/>
                </a:solidFill>
              </a:rPr>
              <a:t>   </a:t>
            </a:r>
            <a:r>
              <a:rPr lang="es-CO" dirty="0" smtClean="0"/>
              <a:t>Fue llamado a salir de Egipto para entrar de nuevo en la tierra prometida; pero esta vez como un “</a:t>
            </a:r>
            <a:r>
              <a:rPr lang="es-CO" u="sng" dirty="0" smtClean="0">
                <a:solidFill>
                  <a:srgbClr val="0070C0"/>
                </a:solidFill>
              </a:rPr>
              <a:t>reino de sacerdotes, y gente santa” </a:t>
            </a:r>
            <a:r>
              <a:rPr lang="es-CO" dirty="0" smtClean="0">
                <a:solidFill>
                  <a:srgbClr val="FF0000"/>
                </a:solidFill>
              </a:rPr>
              <a:t>(Lea Exo. 19:6 y Lev.11:45). </a:t>
            </a:r>
            <a:endParaRPr lang="es-CO" dirty="0">
              <a:solidFill>
                <a:srgbClr val="FF0000"/>
              </a:solidFill>
            </a:endParaRPr>
          </a:p>
        </p:txBody>
      </p:sp>
      <p:sp>
        <p:nvSpPr>
          <p:cNvPr id="1026" name="AutoShape 2" descr="data:image/jpeg;base64,/9j/4AAQSkZJRgABAQAAAQABAAD/2wCEAAkGBhQSERUUExQWFRUWGBwYGRgYGB8ZGBgdGx8YGBgYHR4fHSYeGxojHRgYHy8gIycpLC0tHB8xNTAqNSYrLCkBCQoKDgwOGg8PGiwlHyQpKiksLCwsLCwsMCwsKSwsKiksLCwsLC8sKSwpLSwpLCksLCwsLCwsLCwsLCkpLCwsLP/AABEIAMABBwMBIgACEQEDEQH/xAAbAAACAwEBAQAAAAAAAAAAAAADBAECBQAGB//EAD8QAAIBAwMCBAMFBwMDAwUAAAECEQADIQQSMUFRBRMiYTJxgQYjQpGhFFJiscHR8DPh8QcVgkNTciQ0Y5Ki/8QAGgEAAgMBAQAAAAAAAAAAAAAAAAECAwQFBv/EADMRAAICAQIEAwgBAgcAAAAAAAABAhEDITEEEkFRYXGBEyKRobHB0fDhFDIFIzNCUqLS/9oADAMBAAIRAxEAPwD6Bo/EPUbbRckgKQoGTzGOBkye1drdKSDGM+k8TH86rbtpbB3MSWlWf4Y/hT8TEmBU6Vdp2AEg5LmcAZMdAIx86qNlE29duZbbsqECWKoIJ7EnA/vV2WBMBuDnqPpGK7WNaKHasyQDnvwPmf5GpUQoE7hJ2nrHb6UNhQzeuQ3piCARgH+lUuXxtM7Qo9RMcD8pxVbSEnFc+nBBRuGwYmf9iOfnFFsVIBpNaXVsKrhi20qCSpgq23kRIBHQ055ptBS+11YwWVACs5GB0iaT0uhueYrEKQgP3mN1wEMuyOQZMt0wCPbSSQk9iIz9I/zvU3SehGNte8il7xO0ACNrHsoBP9xS18u4AIFpT0ABuMO3GJp68AjMwVQQnYcz3j3od+4LFsuRJ5/PuaTbGBu3vKtj0LuYwo557z1qQy2yxuMm+NzCMKvACjvNI+cUh2G/UXP9NeQgOASOnNVm0jHzma67EgsAYx0Hc4oHQ3b8UtlTsQscfhySfbuO1C8W1gbdZ8uFZILjBBPK4yGjsZp23aAceWgUsCzMRkDhRjie3tSHiukLWLxtEAkBQQ5TfBBuQ2djFd6q3QmelONtpXQnQj4Hp7l0XQ5ZvJuG0GgB2UIjZiJILEbjk4OeTsNYBPEwAZiJYZAP0GfkaV0HjGn06qhstpN5kC4oVGYgE/eAlGYju24xVrnjaWmYsCzbiMAkKeADAJ9sCrMsXzaLcS2LG5atJ8e64cbthcT1CgYpU+bhiHBY4OwGF5gLESex4prQ6htSQ9u4NttyNsQ2R+IQCMHgjp3mhXPBL2ZfdweSSSMfnmqmmtySonRaF2NzfuQMvxMBiTOOMx1rQt6azZAYlYPVjJwIEdPyFZzeDBj6nwSDBBgKvT5RVNWP2pMMo2kypbaNhnaBAMGQAccUJg0W1n2jVvTYVWYkAHaD1icAwBzntQ/DbTXCA8sFEkopTcZxkn4YJzA6c1Z95DK1m6oMqSokHHQrnI6xHTkVoaC7dW0o8oA9SWVRzA+HloABjE1bNRS0dlEJSk9VQHXEhAWRBB4naAOg3Y3HrStp7kSpCocAEB5J/cnP14p/U6hSRZcST6jt/wDTHMknmkjqfLVrgs3COjMwyDABHVQZA+tUsvD3IUHzUJUHLLyDPMDAQcdapZ0FrAa4D6iTDiAMxJHPA9s1Ok8b3AA2ZYAn0lSCvHpyZg4I+Xelhpn9RsWioc53gGB/CPejYFqP2fELKq4ABtoPi6sWn0jqT70DQ607XOwHjauGaTjpxxx0odhgELvbV5Yqp2hQIiMDphq7Q+JLbVmW0ogfhMAs3Cx8hM0WFEftt235Ye3Mj1bgBJkzkcGOntQtdqV9DoTcP3mAu0sQu7YB3wO/86Ml/UX53Qtoj1ejAgwYJySaX8ZVRdtmCi2iAJ6qCVZgOi55POe1Tg6kn4kMkbi14MRf7QhNoKi7ubaGtD0/L1Y3ewPEztiKDb+1ytxaecSF2uR8B4UzEPAbgmBma2fEkdrbBCQ5AiDB5EiZB4xgj5jmsm4uuG/b5WSSOM+lgpJPIwgaQG5jGB3oqDWy+JwEy2m+0yuCfJcKIkiG+IAiI+LmDHBBrq3ATU1B8r2RHmJAuAuzC15uACASRPA7TXXQ7AW2M59UD8/1/WiWNPeVlySsydwBkwJMgYE8UC9qjaVnEFn9K57SSR8jXAPSgtIFhk5Y3ioPQES0k+wxTFlfWidZZmj8h9OtZ2lELpv4rpZievSfyxTvhsKEbcAUJtkE+okH0ge+2gAzal5CJiJUx36NP0/WutWdoidzHJ65+dE0+n2o04uXD+Unj8s0d9MdxAAAx/g7UMRK3PUDiIj5VKXgNqtIM+kxz2oWnnA/iPTpzR7Q+7Eic5kxEHn9KEIp5gh3aIPG4xgCf5ivOLqA7PcvHzAsQhJClmPA9gKPrNZ5rSwACMyAD91wQrEdxS+mscnaHAOJnafeOtFkkhjS3n33dQeIKp7scKq94pfSkpbwZultqz+EdSJ4yTnpVmNwsoMtcI+7XgIM5AFNWfCrfmeSZd9u5mDQFk/r9aYylnxHyyLNradyNudpJLDA4zt6fWgG+zLbXcfLhcR1/FPUmae1JTTsU06A3G5YmSOwE9c1lP4nvYBEuuxzNuw5BIjltotgSD6t0HvUowlLRCtFvE3ItCz6r13VypQNDbdrQsnCLAZmboJ5wD6jwXw82bKK7b7gUB7n7x5Jk5j55gVmeCeAOLv7RfaHG8JaWNqK20epol3hROdo4ExuLf2lUm0qhipe5btyORvdVJ/KfzFX9FjX6yvrYv4tdFjWWr53BHtPauFbb3JKlXs/ApIMtcgkREjtTdn7SWGbYbnlviFuq1ljPYXApb6TTOmQ290vK9B1X2/lQb9+zcDK+1kwCLigqekQ3M0ueLS5grsV8aWU8sQGuEATj6/kDXnk1dx332dPusqYtEutvzNs+tQQdyzmWK7oxjJfv/ZnSFSBb0+1lKsSJKg/uc7DgH0xkA0n4d45bW1ZtXXK3AnlNbKtbS44AUBWKhJYbWAHIIgU4wi03Fcz+3fRhfcRvay829Vt3QzATcusBbUgnHodi8k4CAzxI6MJoSiqbV1n2T5trU3DtB9RS4NqwpDRNtRBGIBE1pkBVZt5UrtW3uUsVwSVA7+/yoFxEBFvazAIJRTEu3MkjnP0qv2laJL6k6D+Gm2Awe6rlyFLKDnksMkkDI6+1E8atbiLYA3XARAyAvRmPzz9KG3iSZt/s5bYYERJPWIHzz/epTVb1IP3SqfUoO52HRAQPnjMVXdjErN7YUOwgWJlUKghgvcmChUk4yTE1tr4ogjDsxUMqhcgESJ6A9zNYyXlS6Rt8tXAME5DAdZyCVA5/dNG0+jL23Hrt28OgMZkEsAASdvwkA9ScVbOmlK9TPjuMnCtOjDXPFGvP5dgoJMmT6v4okRj2o93WxLGwALc7ZEEscCBEfM0Twrwvy13jLsB7bQYMD+9Eeyt0s7rISVEsdpj4jHzxVReYmp1L3iNxxiEGAGnr3AxTfjdqCLrEEYQA8Dnc5H4usVq6dVuW1JUQRMbf1jjMUpaZHRkJkbgAw/DHwzPUflSodmXpbjj0hGcfh9uSVZj6RtEZJ4IGTJphrjrl7e1ZgtvVonAkA4EwJ96jW6ZrV1UtGS4O1SeJwWbv1Mmnf2BtvlgbiRD3G+DPIC9cYir458kVVmWfC4pNugFTQG07W13C4oSSALpIOOqtBJHsQfnUVtXFQrU58uCyJ6ag71p7ZW5eYk7vRaDEgcBdx7Dn3NKa3UFi1xiEhypHQDkCPz/ADomrbzTcuFmksBbUGQAond2zVdSDcNtsHzbm/EFQVg9CZ9KHH8QrlrV0jtN0rALqFBBkAKZUNKjmTyBV2e5u3GN27fkiAeAZOBH9q2Dn60qdFtjy4XM7Tx/4yDsPyEe3WtU+Fkla1MOPjoydSVBvD/EfMVle64KGfNX0rPQCRng8jvRtVvQLdS75iEAMTn0/vY461nW9UwVvMF1wTtI3LtSMiCeTBme1FWzatRt1TAkBY2hpB9UER71lN3iaQ8VQeULal3cbVUmCAMkt271n+LeIG4xQYT1qYOGYEH/AD50Gw4tlnt3LbGNswQV+Q6880ro7DXBAO1JIJ/EzA+qO3bd+XepRi5ukQlKMFzS2CWkJJnj0z8x3/WtIYx7fSlhodv+kQgPKkblaOCcgzzmc0O9YPNwgqBHloGAYkgLPq9R6BeM1Y+Hmnrt3KVxWOS0foaHhLqd10FCFBG6ZjqeOvGe0VTRa5UsPdVArOYGMEkYz2Gai3oy262zBSxDXQp+BQo2rP4iepGPyoLw9/0/6dsAKOmfb3Jqp6bGha7mZ4l9n31CWfLZrbedbuFgRIVd2513Kw3ZEAgisT7N/Z3XubYN9lTTsmndV1LLtFo6RbiIiiFhLV31BpcXVmM19K0tjaAe4x/nTtXk9XdP7e9nTXApvqX1Hp3eU6BR5itx5jIApUiJKtzIM4OPK736fgFieSWm3XwXcxfENB4haUebrWt/dmGOraXuqmqhwNghGutYY2xuAVSJIEVseMf9QNK637SuRf0lxDDCA9xH3bFiZB2MJgASDitrQeGWrDSqBrk5uOd1w4zLHMe2B7VfWeH29RZa3cUENE8Ag5hgedw7/wBKqWSS1W5ZGGFTSd8vXa68F++gvp/+oGiuOqLcJLkAL5TzJxHwx/Stp9Eh5HWfmf6RXznT/wDTk29SD5xFmGZbikC4jD4AR1IMGRz7cVt+H+L660LouKmsS1cNotbOy7hUeQI2nDgRzIPNV45TacprY6HF8Nw3Mlws7tddPTZL4noH0iDcQByff5GjeIeFLe09yyTHmWmSYmNwIDR7EzWf4R45Z1BLIQCuGVxtZD/ED19+P1jQu6+2D8ct1Az/AC4/5q2E6fMjm5ISg+WSpmd4b4gH+6ugLqEHrtlvVIAm4h5e23IYd4MEEDVK7lhgcZwYIIzn/esvxSw10W2tuoe04uoWWUJAYbHj1BDu5U4IBgxBP4frheX4WRw225bb4rb4JXswIIYMMEEEc1ZNKS54+q7fwVrsxY21Dsqu25vUVYEFz1ll/QCs4P6t5kbQQAvpycHHQAH9a9He3AAqQD0JE/Q9aTAAfcIDqJZOjDklT29qrJpmcxEG5AgMFCETJiQWnk+560+NUd5VviiWPQGJj6Dmh6lwbgcyLd0pMiCtxTKgj3/rSalgHwd5BLluEkyV9ycCfoKQza099CDcXcsGO4fg8Z70lrBdebarsST8s5ksfnxRdOht2kKqGuOxYFsKu7JJ7YFJWwwJW3etMS2dyw27uARTImjb1L7EyAqH1kTwgznsYoen1Vp2kA27rCAOhnocRXWNO6n1lLgYBSmehweIqviJTcw8knEEjHyFAAWuXkbd5ADmFkS2O46ClD4dtXa9xt4UnYskkk/iaYBJIrS03iihQjKyj8IDEt+sGJpoWNwjZCmG3fCcGc9SZoGJWtSiJscFzbAXfEmckqJ6Dia6nv2G28jAMkyp/Ouo1DQyj4fbz6cHkS20zkys7SJ6EUUWFDbgo3RExmO1Erq7SxxWyPOPLN7tnVFTXVYVCeq8NDncCVbuMgxxIOD+h96pb0LencUx2BJI5HJj9P709S7+IWw20uoYRgmOfnj/AJrNPDju5GvHxGZLljr8wH/Z1J9TFh+6QNp7SIn9e3anbVoKAqgADAAoJ8RtzAbeeyes/XbMfWKXt37t0grFtJ5MM7AHgD4QD3z7TSi8cNIb+A5rNkV5HS8fwaFA1w+7buBK9ww+Aj33RFMUDVGArchGDMO4GfqQYaOpUCrsj9xlGFf5i8xvRD1nM7929jwzAZtr/CuappHYJbDercSc8wo9Kz9Ki8qrdtBTK+WxXrO6fV8zPNFu5xERxzg4zXEbPRAvEvFBZsvdbhATHeMAfMmAKwfAtKdKRevq7G6m5rglzZdjuvB7Yyqt6PWoPwQYAEk+1HrOnsf+7eBaeqWwXYfy/XrXobBiG4JOD2HU0sc6m+1UaprlwRXWTv0Wi+diH/eLbybYuXlEy1my7r8w0AP/AOM9qvoddavYtXEdhyoMOPmjQ68jkVpam96hJOP8mldXo7WoUC9bW7HG4epZxKt8Sn3BBq28T0pr5mTU620ED3E9PnSng137jk+q9qGaeQ3nXPT9MCKpa1JskWb5gSwtX3YFbigyqu3K3lUger4tpIJMgR4W+5GvEbVv3DdRTyEK20VmHRn2eZHTdnM1N43CEu2lPvv++grti/jPhjMRfswL6cSYFxfxWn6EHoTwYpzwvxZb9oMg2gEqUIgow+JSO4P9KYBrCsjyNcy/g1S7x28xBDD6r6qxP3Xfc3wftsbg94q15dV916noVPU8/wA/alNSxTW2ShybF3zwAWJt2/8ASaACdwuMQOpBcAGMMjFKarVCzqLVw/6d5RpnJEhH3F7DE/usWdJ4lkrXgvmaXZ6en76mCWw94Xrjf3E27tsSNvmKULhhO4A5BBkFTkQDwwo+t0C3AATtIaQ0Z9wM8dDXk/DdRe02pPm6dwCypcvKoZArKNrebm5sFyZ8x8BtxUZj1heTmMjnv/XrVb0GnYD9mDuGhS6NLJODtEBh+mK6wbbglgIdhk4YPEAP0nseKtctHDLAdR6Z444b88UC/eDh9yAtcXbsHJIOT9DFCYwC22e0tpyV2Ft5OIQcc9DwD7U7oL6ncLQCqoy3VmPGefrS7XQ+nFtgRdVRG4TuK4IB4PBGaEqxb/1RbuMdxUdRgQY4xQM0k1A3mScCCTnk/wBqMt89zH0I9vlWZO1t6XFj4WlviWZBGImDTB1qi2YeRMB2hR7x+9+VIQVtS27IVgOoGRV3vn0/DLDJZo+WBS5ttbB/FifTz0JGfbNBtXQ/ChvaMj50WAy1wn8aALjnbJ/tUUIhN0MgMDjiPyrqNAKV1RSdvxe022HHq3xyP9IlbnIxBB5iYMTXfWp5mh2opa94laUAm4kHjIM5AkAZIkgSKta19tiQrqSGKEbhO4crHf2ooKAvePmMr7to2wEO0kMDJLcwCG4imdH4hZUEBXgk4K7yc5ckzJMR7AUteu2WhvMQdAwdcyJKyZBkENHaDQrdi2SS11XAbaBvAAM/C20gM8mIPtiudkwZJS8Dr4eJxRhtTGNZrTcD20twDzwoHUAic8cdvnR7LkqCw2kgSJmD1EihftNpJXfbTbyNyrtmMkdJkc96OrAiRkHrWnDh9n1MXEZ/a9C1L68xac/wn26Z+VMUDWOApBE7vSF6sWwFHzn6c1bk/tZRiTc1XcP4yqqFPwkgIoB4Uc+3YVFgSOe0dZ7/AExUeIptS1bb729CiJMAwAWgfpRrKzKrgLifzyT+f0rhtHo+hi+X5muuMCAtiyFEsPiuEsfedqjGeRxXoL160oUb8wICjcT14HesX7O2vNRro9RvXGuZ4C/Bbz7oin/itdnVBsVhubqvQdf+ahBaWzRxD9/l/wCKS+G/zs67qwXgbTz0YmeflNUDQIyK5BsA24nrxPy9sVNs/p+tNmcHqEV1ZHUOjDayMJDDqCKR8NcqTp2LFrYm2W5uWZhSD1a3Itt1wrH4q0bg6zyf70n4hovNWAdjrLWrgmbb8BsZKnhl4YYIq7HJVyS2fyfcTXVDFeF8S8UvC7buX28trbrd8mAdlv4XyF3MEC3C7hjbaPw+hX9g2rvkf/aEP1m/bW1MdGG5ys/wA0h9oNK12zs1NpGscv8As964XScb2UoPNRTDkL1QHa0RR7CT00+KJ48rhNSX73NbSX1uoHtsHRhKspkEdwetd4lpvN09+0sbntMo3H0zBCmcxnM9D8q8V4Jo3X/6lHW41sOtwMdqo9zLvcH4LYVPMLpue5uCjaiqteo0v2ktN6Hdbd7cqG2xh9zKGCgEBnBBkGOOQDIEItwakvMU1ytxZOt0Ka62puB7bW7m24pK7wybSyboPOD5lsqxDYImK2LQ2gLkhQB6jLY6k9W4JNZMMNRetoQp1Ftb1swG+8QeTcO3G6FFhiJznjNYei0d/R3Fk3Lwd3ZwILN/qFWd9qrIDIGL7dx2AELaAaeVK9Nnr++uhWtD2LOI9+f+aGyblABKsplW6AnofY0j4Z4za1Gbbg5g4IMwG4IEiCMjHvT++OCKpJk3tQNoYpjcQ/8AA2Mx2Pcd5oN+xcQsyw6ZJVkGDjHuD3FWGQyk+lxB+nEH+9S+qe3uhwzIIj8LR+8OUaMbhipoBa+xFsXVRPVEKSW56xHy5ot3QOxdXbdJAYTEDBVkBwIyI61XyVvgN5W2V3BkOR/8kwTkRU3NC25SJu2mw6sCSCOsHK/TigZcai5auLaJDAr6TETkwPaMD6iipaS8y3ONshwMEngAj2pJm8yyybsAwjkyVIPwuek9/erN4W7Ausi4AB7ORGZ7x9DQBTU6e7bgn7xVMBhzBHB64NdRhrzElGDcEQRJ5kd8V1RGTWSfsxaM/Fn3HYjAiOsnvAmQIrXqhujdtkbiC22cwCATHMAkCfcd69Cm1seXTfQyH+ytoqVlwGjdGwbiCWBwmDJPwxzQvFNPZt3Ee4GAVmubzt2gkhyuVOZtgwIaOJzG9Qb+iRyCyhiBGR0P8+v501N3qSUjz66TTFAFa7tZFRiFmFYi0oYlCFl7fIjIJmIrS1P2ctP8U/8A8nrdJwVIz5zj8oiJLTeF2jtm2pKxBjODuGeTDZEzmTyaapub6A5djO/7Em8NLYYsF9MAtcS834dxl0ByT1iOjml0wtoqCYUQJ5o1dUG2yNsiqWHHmO5ErbtlQf42IO1f4oUcdxU3LgUFjwBJ+QyaR1F0qLFsLuf1XCpwodpuEseyLJjk4HWsfEydKK6nQ4GFyc30NKwjqovuk3nxJwqCPiPbFZH2l1ZXShLBbffbYCcFmeVKx0AXcekACtBXZyzPMuApXgRMggTjgn6xms3THz9Q10AG1Y3W7XbcY825jnPpnsrVypvTlR3+HSUvaS2jr+F8flZp2LbJaFqQF2BFC4gACT3JgRPvRbWmAMDP9fb2qFk+rtz9aJcB2mCBBz7g4ic0yhtt2yYzJ4H+8CoFuFkgmeg/zAodtnwo27e5UzHaes4q5GMk8jA4P9fyoEUdyTPPT2+Qrl7T8+3/ABVgJJA6Y9qsyQYXJ6+3c0gKE1AuHoOPpXMAO7H/ADpV1kjJ44oEYWr8SGk1F5riM9rUgXCUCkq1pdtwMGI3ApL4M4aAc0v4t9iVJU6dvJKvuBtwIBEEWjwkyWMRu9ILBVUDY8V8OF60UmD8StE7WHwt7/LqJHWs3wDzfL2W7qL5bbHs3ka55RHK23V1byjhlBDQCQD2shyvRun9v4+hfkj7SCmlto/s/t5+Yz4aj37J/a7K/G21XA3bRhXaDCuRJ9MROMUbRqUvXbYZmtC3adQ7G4ys7XgQrNLeXFsYYnPGKk+IG24TUC2m/wD07iMRbciAbZ35S5mQJIYTHEVW0wtah1YwNRtZCcfeIgttZnuUVXUTn1xV6UlFxfbTtv0M2gSx4RaR96oAYgYwvUkDgMeC3MADgRThrq4VkJHRQ7mnVyu6cduY4Kz1X2olcPyoGKa+8EKkD4FgIJTcOrW2n4h+6f1p2zfgqDduqW48xe/AmNpNAvoCACu5ZkjuenXH0o2zdaYm6WRgRsuRzGBuGZB61JMBPUXC1xDbhXaZYAhWjlbiRIx1NPswKG2EGRuUbpRx12NypHbpWd4U6rudt7P8Lgj1bcZBHJA5rjfS1kMLtvdlRIdD0ZR370wG7LXFO+yxe3EMjmWVsCO/Wa6nArFTcslWYkSTjcBgbh+8K6mIUrKv6BP221dj7zybo3SZgNYAXmI9bGO5nmtWvF6n7QapNf5cA2G1VqwrbVlJt27txCYmHDyDyCkdRXZm0qs87ji3ddj2dTUCpqZURU15X7ZabVs6HS+cfur6kJcCKGZGCMfUCXBiMHPBQiaGz+JqLartbbedWd1UMyAp5bMqKRtINydu1vSuR+Kt5KdUWrHaTtHramvA3L3iVwk22fdaN0wFs7CwR9tohXbdbLC2AXAcEkz1DnneJPddQ9tVFx/9MJc2qq3igIZRCs62lkktJfKxAXtfAl7HxR60299xLeIy7TmVQj0/ViPoCKR8T1yJrAb91QotuuPhl2shR85UzOAKyfs74nqkL3NYiHaQrgCLltPjF0KpO+2PM2sANwADeozPn/G7ba7U7dInmLbWCymU9RJ3TwF6Ak5gmuVxGdxk5Ve6XwPTf4TwMczUJOopXJnsPEdQ95zp7IPEXbi5KK3/AKY//I3f8Iz1xpC15YRFQKFG0L7L0/p70n9kvA7mms7HdGyW9IIIJ5zy3AzA/lGxqW2sA3pLKVkGc4IM+9Z4JtW9y3iJRjL2WN3Fde/j+7Ab6FMg8ngTJjiR2owuYGcH9a62ko0iTIAzngyT1igbSBKkRxHSPi65n3qwyhHsgfCGPLc8R0H6+9RkRIP8yPY/SKlLokZznHsP0NdAz7maQHZwF+n15P0q0bQYz05waJatxmYnGB0+tU1FxcQW+ufyFIRSRHvRBbjLc85GPlHyqNOxPAB+ftz9al8CJyegH96BlrjATjI7j/fisHxTQ3EuftGnzcgC5b6XlHA9nHQ/Tith2qs0mrRZiyvHK16ro12EPDPE7WrtE7Qyn03LbiY7o6n6/wCcU8LtTbbTXVD+SfKO6HW4sB7THufLZJnIIPzIfE/BmD+fpoW9+IH4Lw/dfoD2b8+4zfC9Rb1n7TYdWXzPvGVslHIFu4CDyFZVYAypDAEYIFuKbUXB76Nfx6PX49CzNhUl7XF/b1XVefh2ZpeHqwzp751VpGNtrLPblABICXcFnQlRFxjKnmRT48TtbGcutsJO9bhCPbjkMpMz8pBkRMisHwvUfs+p/ZyjJbIW3bO24VlQNlsXGEMqoIxtALbfvOR6W5p0Yhmt22YcMyKzCOMkTzU5ZFL+9fDr5/kyLwFbPjVlio8zaWEr5itZ38fB5iqH5HGc08en6EZB+o5rr/rBDAOOzAMPyMis/S2ltai5bVQi3gty0FG1GdQVvooiA+EfaOQSRMGlyxmny3aHbW5oAcEifaqkYIjBM1NCa5kqOe9UkgxvFFkAMqtuYfiVYglT1PHvQrtpSV+8Muv3d2IHQqrHq2MUbRyo43dCOlcWIBCgXbXVDzbgSB8iRzUlqIFo7dxG3rhys3LcSNxOG5xIzXV1/WBtt0PtBwrjG3vbePbj3rqYy1RSmo13K2/Vc4Ag7Qf4m4AHJEz+dJaPxG9eRHXykDATyzKZKukY9SsCO2PpXXlnhE4WPhMk9dvM2a6sjw3xK4ybmCuC9xRthWhXdASCdpws8j5V3hH2gF9QxXarswttO5X2MUPqjbuJEgAnB+lSWWL+gpcLkjrRr1FdXVYZjwr/AGD1AOoNvULb87UG76NwJBN1hucCQV8xSFAKypOd2LWfsFctXLl1NR5ZLs3mBm3BCdWzFhhHb760c4m20ROfcUnfPmN5YyoM3D0xkJ8yYJHYZ5rNlUccbNeBzyzUfied8D+zL6W3+0X7qPGmuhhccqFN1rTABmyF2249TSGfGBWP/wBPftTptLZvecV0xKoothmvEgln8wkbiqRcUSYED617vxfwu3fsMl8b7b4K5G4ghgPTnkAyIiKT+zXhtixbvW7dtRadQNq5GG8ozI9QbrumYM9a50ZaPy+52GqpI8xe/wCoV6y7otrzgly8zMXCRb/aLlm2qHAwqfEZE7R1zrL9sHF24txbKW9+qVXZyCf2XYMzABaWMA8Ka9C3hlo+WDatkW48sFFi3HGwR6I/hiubw+2RDW7bDfv2lFI3878gjdJJ3c5qu0On3PI+F/8AUO5dts/lWlfdp1tzcIWb5ILu230oGVhiTIggHNQ/24up5t24EYWU1KlbbB0d7b6JEbewBCzfcE4gEzJFeuHhVuHUWbKW7ghgLa+sKBAcRDADAkGps6GyseXbtgBSvoUACdpY4GAQqgj+Fewp2gp9zyOk+2equkINNZDqt5nD3DBWytpoG0MVY+YBDDseDW/9m/HL18w9q1bJs29Su1y33d/zAitKiXHlkmMZERmtG1obKBVS3btgKYCoqgC5G4CBENtExzAnii29MqgFVVfSFkAD0rO1McKJMDgSaVgk+4d7hLGBiCew6TirW3B3YA4nbFVFvjgR1J/tRQgIgYAzyJMd/wBKRMFJ+QAke/P5mq3IzySev/FW+IknHt1+Qrtv07e9IRXZzE1UrHNTPUflUR1oGdWT4t9nV1DB1Y2r+Iuphu0HIkcDNarVwNJpPcnjyzxvmg6Z4LWXzdt6d9bagwHtXhi36wJW5tUlIIE7YkrzGa9roS/lgu63GOd6LtVhJggbm6diaXbwYQVt3blq2SSbQFt7Xq+KEuIdoJJO1SBPTNYY8B1ekcvpWS9bOTZjY2eYWds+6kf/ABqyUNfcdrs9/wAP435l94s2/uy/6v8A8/TyPV1TUadLiFLiB0PKtxjgjqCOhEEVkW/tbZVJ1BOmPBF5WQbudocjaTBkDBicYrbcQATCg8EkAH5E80o82jV+BmnFwk4y3ENBdKXHsMzMVh7TMQWa02AGPLMjhlJOYKSSTNPBRM1keJ+JWVu2W8+1uW6LbqLiFtl30GRunD+U/wD41sEEc81bmi9JNVf1/dSC7EmO1TbuQZBI9xzH8jVTUE1QSKalx+FBuOCCv3VzE56BxXUxaudGyvY8HtXVKwMoJtG0CAOB/n+ZpPS29t90BOx080L0R95V47B9waO4Y9aduKQeZ796zPExFwQwRn09+2jExL/duFnvtW4w+R+VXYdW490Eu5mWNYtw3bJZtjNcbyrSlr10XHuFlYj/AE7YlZbEliC0SCXxFLgLILdoXNRaa21m05Jg7dt256QgFvbG487iATgU34bpLsG4rW7K3lRhb8reyIqhbSF96ydsE4+It0rQ0miFsEDLMdzsY3Ox/EY6dABgAADituTNGD939dfnz8ytRbM1PENU128tjyillgpF8sWYsqv6SgLKgVhDNukzAxle19qmbxEaTzE3MoGM7LgU3GTYGO4bCPUSPUCATmtPU+CabUbbr20uHgmcMBwrAGHA7NIE45oyeFWQuxVCxcF7EiH3bg46hpH5Y4xWD2strIvDG7pHm/Dvtk95rS32WyH85nCyo8pFdkuhpJIJR1I5BU9xV/C/tvbbRXLo8pHslVUFotlrm3ygW3QPjG8z6Stw8AGtw/ZTTMEXygQqtbWSwhXM3ATukq2ZBnk94rS1Hh1o3DeZAbtsQhkzK7ghidpKi48EiRuaOai58ztkow5FUTy9z7chk07Iv3F6w924xJY2SHWyB0BXzWCFo4IbABrd+zDs2it3WRVa+ttwAZgbQ59wsnAPv3pPxDwezcuMDbXc4Zbh9UN5m1rgMHaJKqTAmRPJJO++mtpatLbZhbtgIBGAAAAASJgAe5pXoSp3qEyw3Rzz/M0LbxPM/wCAUbRXgwAaIPBPT29hUXLWSYqBIHPP61df4QI7YPSDg/LmqRVFufvLPy/U0AGRV/t9B9Mc8frXWGjjK4kAzHOf0qvlBvxQOnyxAq1pWBTHBkkGZHEHjMdKYF2WTGeetWuYI/p/maqXzI+lddnrxP8AkUgJLbZAPP1+VUL4q9rr2GY/Shs30oAiKs/z4wKm2fxdv5nj+9UU0AdPSvGXvGdWl++FDPsZgqurG2BdvaNbJBUDcAjX29JMQZjFa/2l0jXDZ9F27ZUt5tqy+12ML5R/1ELICGld3VTHprEazr7V13srd2G3bXy7rJdbCaptwct8asLS8kNvAYmMSRCTNPxrx3UJeuWrVqQLbFGKuxJFt3F2QPL2K4W0UJ3liCMc5Wq1OvB0qo5ltNpy5ZWI8xr9hXLxH4GaRg7d3HIHbu+J+a9zZdAhbYJS35nl7wxZbQfyjegnBMAE/ugVXwt/FEUoEJUJdKhwkMxe6w3NvLbpKws7YABx6gyIfR+LP4gyafV6MeSypcKlbg2sED75MLt3E29vOck8V6qz4Fp1mLFok9WXeflLyY9q8zc1vihWVD+lnIFy1aDOqpYNtWCsQu5zeypkR0gR6HwG7fNo/tAO8OwBKhSVxtJA468gH5/ExzSWzJIeawmw2/LthGUqVCAKQQQRAHBBNIJrf2cm3fZyhg2rzKzysANadkU+tDkFh6lIySDWnS2tuMmx1Zhtb1AMVBDECexiIyOGJ6VOGT/bLVMbQa3eVlVkYOrZUqZB/wAz+VIv4xAJKrALBfvAC4XkqCsH6HnFADMz3/LSPNHqyNqXQTbdsEGSmTj4kHMmmtJ4aot7WRRmYUkgHgFScrgDirI8PzPTYoy8RHGtR0nMRXUv+xfx3IPI3kye8mWH0Irqf9Jk8Cv+txePwJZQepMV5r7ZiLdtT5RHmAkXQvlkAH0szI/lzMbto7FlkT6Mux6hRXnvHbd4X0222dGKqGBkLIJ3sBuiG9JBtkEEEsI9OdG2WxrfZqx/9OA0na922smYVLjooEkmABAnMR2p3zLYgM2RkquY+dA8CP3MgQDe1BGchfNeP5E/Wr6s7TgxPCqJZj1Hep5v9R+Yo7AtFcQvcVC6glYUiQoE5GOsnEmPT7U2Y3HaMYAJOSB7Vn2XK7NwIuIxW7PxS42rP8LEIZHEDsY09QFhmkNtUEQfxEwQe+DUGqCLsqEBkZO4RP8An+Yo1y7NnoGkKSfwzw/vUInEYPHPEf4KFfuKrCYJjdB4gTntg5qIxazbDagJb+C2ImcEnLP7kzz7Vo67VSS3QYE8cx/vSfhbhUcAy55POCYJnjpHsavrLkQvbJ/zg5pgRp7Ia4o7HJPYZ/L/AGpy5eMt796W8NYTOMiPlPP6YpjU3oBMT8jn9aTBi4YkMxEAYE9cx+VQSYjEzEDGOv6VS3ZJaTP/AMp+sgcTiPnmrKilu+Ofl/WgArXY446/TvVleQO8cVCnrVIByD9aQBd2RNS5n5CqW7IGRk9zzmoaR9P8+tAFi0D9T/naqFu2f6fOiXQevPP51E9OBQBy4UD5n5nvUngf5+dUB6VJPtHtQBdSI55x0qbqwcdqGogRUk0ARNQVxgxUmq7cgzQBYDFca40G3JJngfzpgEJiga25I2RuLggCY45MngDHfpijsP8AO1Dv2VfDKGE9ROfbsaEJmXd1p07+sFl8vcxUfAFJPEeqWcgEkGCOYJHN9q7IAPrAJiSsCYRiOSSQtwGADMGMZpy1uC3EEF0BClvxAiU3dxPpJ/hNZ9q5fVTFgmCQu7y90+mDCBAqYM5JmM13sChKCpfM4OZPnfPuGsfamy0/GAI3EgELuAZZhjMgjifeK6j+D2LgtnzQszgBVEDauPTj4tx+vQRU1ZLlvQodEa2/tBY+uMQuScwAMV5vwTxe9cdzbZX3vttKwb0GS+5xEKlu3O4KXDbVggkzq/aLwptRaKLc8s7t3wqwMTHIJUg5DLkEdeKn7N6Zlb1Fm8mz5bFiGdr11hcuhrgVRcK27dld0DBE544eNLVvp+/U9JK7o1/D9Itm2ltSxVBEtySSSWY9yST2zTdjRk5DAMSZYiSB2FDS+D6Z6ZBMfpRrd/B2kcEDrBiP96qcnJ2xmBYRDdZdxZbisJYBZKmRtI6+pj9K1NLqsOlwSwEGPxA8PjiRM+4NZt/RwDDZVgAzH4mBDAKOgxE+9N2tZtuh42hgbbBoEMpJCtEjIJAPy71aqcPFFbtZL6P6j6kKxZQSCVaI4jBAz2rE8R1DMpLNLMrxBHpBIKj5yCI71qXr4RLrLLIpgCMyQIUH2J9qybKbrqARtnzOIjaVnvBLbcfOoRVtIsk+VNmhoQVJt2wDv4JJ9CW/TuPc79+KB5JdmZdu0kwX5PuBwM8Ci+BMXMjAK7S3MjcztE9Du+gql1DnyyGUMRjJnrgUpO2EVSoYsqVMkqTx/wASIpxnB4HSP7/1rJRioggj5j/M05pmk5PK4+Y5/T+VRGFYCIPHbpUI+CY9hPtk/wBKh8SRnH5fKieXGJ4n/egBd2JIHE0VEIHM1W4Yz9P7n+VRskRmB780AHERM1GzOcVVe2PlUpMdIpAcXFVBzxjt3P8Aap4MmPap3TmZ/WgCqXpHBHt/WpArmugcz/n9apbvA0AGVP0qjuAJJgDknge59qmga7SrctPbcSroyNmDDAqc9ME5oEW0urS4oe2yup4ZSCDGDBHuCKKawvsldsro7JRwBcXziHdSwN371gSAokFyMAfKtZtbb/8AcT/9x/enQJi1zxq1uCebbBLeXBcSHMHZz8UMpjnI71KeL6fYrC9aKHdDb1htgLOZmDtXJ7DNY+o+zeluv5ty7k3fNMXEAwLA28TtJ09s95BzBik/C/shpb9lrMOUsXrtsEurbibVq3vkKBhAoA/hzukinoK2esTUK2VMjjBkZAI9uCD9RQnbPvQfDvCl0+8KzMHIaGIOQiWzGB0RT85oyMCc/qaRNFb4aA4kuk/Vcbl+oyPcCnEcEAjggEfI5FBOo9uP96Fpm2NtE7GPo/hMSU+WCR9R0FbOFy8r5X1MHG4eePOt0O11RU11DiiZA7d+uaH4QfXqR085TE/vWbRJHaSKuo54/r9KBpDs1N4GZuLbNucBlthw4B43qTJHMMOgriQ2kvD7o9QzVcA4aDHQgGuLfpS6XyWYgM4wBAn554ij2wxIGwj3MYjnrVIA/E9KbiW2xjcDPA946mkLlyA9wgOkfeqeu0RvE44AlTzAjPOrZUNZIH4maJ74z8qyL9jy2e0xmRBkQvswjgTGamm07QnFSVMYsapUH7M5HrVvLk/GOhjksp2z9D8kLOmchoIUlRbz0JM3AP4gomP5RRdX4QNSql2YFVKMMTPBn3DDcCOw70PS/ZhUKnezBQQAQsZV0IzPohydpkT8yK6UOFxv3ub5HNnxbScWtQ+nLKqkeWUJChkY/iO0MOQOQIk8c0+dBstqTcGB8CwqkE8D8RPfrWNd+yitM3bhlQpByDDB4InKEiCpmZOZM1qfZzRpbLWiN7pG13yxQ5mfYkrI7Z96eIwQxq4v5F/DcQ8mj3KXH3YbdtHIAgkjgT+RqtxwuJJX4pj4exkYmmvD7m5bhg5uBQJBIMEfmJoVyztMcwxlWGJ7gGMZB+lYjaHW7vU8ExBjg4wfaRVrjwPyxQNHcMgticERAI5EfSmLvqM47/KkIoyEnpFXAoKXI3T3j/eqLc6ker3oAaK/813EHrz8qC10xMf5/arG4CM0gJZ/r2qHvwBjjtxiuSQDiJ6d/nV1U8kQv8z2pgBGonBB+tdfYAjEdZH9KOLe7gTVbtjuM+1AFYJiD+nNLa/Wi3auvki2jOR1IUFiB3JAP6U0RiKTYEH5GhBuYP2T8F0V3SW2/ZLHpm3L2rbs3lE2ixbYNxJSZgTPFYGs8b0G0D/t9ld6N8NuzIO7UWxnZ3sMSwmJXDV7sHEDAHAGAPkKH5C/urwRwODyPkeo61IXKeV8GuaEnTWP2GwTc09u4He3anbFxTuOz13PupgfFJOArGt77K/aLR3wbekXywoD7PK8oevggAAEmBx0I94e2DsMRGO3H5ZjtV7KqDMAfJR8o4+lIFFoNdefSM0GO8g0x5YMROf8zU+T1Ik+1IkAKkciqsm4DO0odymJg5HBwZBI+tPbelCurg4iixPXQXsa59xV1BhQ25JO6SR8JyDjOTHeoqrWA2DyOCCVI7wRkTXVrjxMkqZjnwUJO1of/9k="/>
          <p:cNvSpPr>
            <a:spLocks noChangeAspect="1" noChangeArrowheads="1"/>
          </p:cNvSpPr>
          <p:nvPr/>
        </p:nvSpPr>
        <p:spPr bwMode="auto">
          <a:xfrm>
            <a:off x="63500" y="-876300"/>
            <a:ext cx="2505075" cy="18288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28" name="AutoShape 4" descr="data:image/jpeg;base64,/9j/4AAQSkZJRgABAQAAAQABAAD/2wCEAAkGBhQSEBUUEhQVFBQUFxcVFBcUFRQVFRUUFRQVFBQUFBUYHCYeFxkkGRQUHy8gIycpLCwsFR4xNTAqNSYrLCkBCQoKDgwOGg8PGikcHBwpKSksKSkpKSkpKSkpKSwpKSksKSwpKSwpKSkpKSwsKSkpKSksKSkpKSksLCwpKSwsKf/AABEIANQA7gMBIgACEQEDEQH/xAAbAAACAgMBAAAAAAAAAAAAAAADBAIFAAEGB//EADsQAAEDAgQDBgQFAgYDAQAAAAEAAhEDIQQSMUEFUWEGEyJxgZEyobHBFFLR4fAjQhVDYnKS8SQzggf/xAAZAQADAQEBAAAAAAAAAAAAAAABAgMABAX/xAAiEQACAgMAAgMBAQEAAAAAAAAAAQIRAxIhMUETUWEiBEL/2gAMAwEAAhEDEQA/AO9p6JimIQAEVhXkHqUFIUFuYW2uWsVKjTtFAeaI4IcCUyYaNZCpFltVNsbLCVRNCMh3ajUU8ygSnTFpgHMQnU0dxQHuRtBoC9ihlPRFcguWs1A3N/miHlhFJS7gigBDfcINXzC1mS9RyICTiOaCTe6089EMhExIvCE8qRQKg6ohNOS5apuKESiA33cKFRgWnPlBe5YBIhCcAokrCVjA3KBcirRasD2eqtRAo5VsNXnWdZLMttWixY0LWAkQoOCKVGFrMahYt5VkI7C0QWPWwxY4LOdBSFnhDLUdzVrJZbcZRAZEN9MoeO4h3RY0ODHVHRnIByNa3M4gGxNh7qswvE3fi+6zuq03izngSHBuaZgSI6bp4tsVosXtS72J+oxL1KadSBQkQUB7U6+mgGmnsWhUtUHJo01F1MJrALlqA8SmntQ3MstZqEnBBITNVkIDgnsWgDmob2plzLIJYtYBfKtFMFig9qNmoC5RajtapCksCj1NrVKFsKQF15NnVRGFFFyrQCNmNZd1mVThYQmTFZCFEBFAW4RMA00VJxbtI2m8sYGuLfiLjDRqIEdfoVdV6rR8TgJ0kgT5LjMbSs8sBh73El2sTE+USFueymOLkzpMHxNlSBMPyhxbebgGx3smnj0XJcEc38QwvJkeFvnEATyhX3aHFup4ao5kggajUSRJHVBrtIaUdQ+J4WysyHOggy0j4muGh0tI2VG7CmjXL3FroIjKZnawA8NvoqnszxNzKjspcc7gHSZJaBrPOVd4jiZBzB3wmwhsnY7a3RdxdBhByQ9hOIMq5g2Q5p8TXAAidDZbqNQuH4bKX1XQC/KInxHkbWuU3Vam2FcaEjTQ30U8aSHUpKmwtCBpIbmpqoEu+mU1iNCzkKomXBCqMTpi0JvCAU66mgupprBQq9QcEy+moGimsWheFoslMmkoBi1moAKSllRoQnIWaj00FEaFmVEYvJOlsiQtIsLC1FC2ChbUytEI2YjK2VqFGo8NBJsBcplIDRyvaqgQXF2VweRlMHMwaROw/VVP46KQYTMG/VWfF8X3wtsSQD/cLAjz3C5jF0KhGYNIiZBsddeoVorbjOuL+NWbOMMg/lIPsV0naDjYNOGDMHNDnTeAdPsuK78xHUrruDYMYim7xZQ0guMXILAAB0sU+SCj0RTUnbKSizMQWgNtNreqc4bh69V3gbmj88ZfUprFcADAYqgA2gXdE8hH1SVTEmm3K2oWtBOYgQ4nyk2S2n4C3SOh4pSqUgzMGhsycsxI5/zdWeHq5mNdzAK4XiHE6j2iahc2L2v6lWvAO0IDW06h6Nd66O6rPE0rIrKnxnVZUGqETMVFxUkxxV9NBfTTLghvaqpiMqcdi8hhsTBcS7SBt5rOHYkVaeaIMlpHUIHFa7C4Ux8YtOnXL15+6a4VTy0mgtiSTzJPM+apZqtGqtMIJphWFWl0Sj2I2LQA01Du7wmBTRqdGBKOwNRM0IGiWqsCtXJTEMWTA0V5QyEepSQ+6TWLR6YttsoSpAryi7QSVrMtSolZCpEi5YCoLYKYNG5VP2j4gG03MHxOaR5A7/Iq2lcr2vhr2u5i/wD8yB9U8FcgxXTn24x1LcE9Rol6nHHHNmdJ2I1g6iOS3U4dmGZzg2QIAvrpN1V4rhrmguiWjf8AZd0YxfkSWSS8EKVHM8CbEz6K8aBSmHuaCBLWnUAm7vWVScNaM/kFZ4hvhLjMm4HQfsnyfRLH2zMXWe4S0kDzk+qS4liM7A4a2Dh/qG6yjiomZE6T5pTEOyuPI69VowQzktaQXD17FD72DOx+RQRUaDY2+ix7uSvRy2elcF4j3lBrtXAQ7zFlcYXCOqCWiw32novOOzXFsjsh0eR6E2n2XfcU7UNZNFtN5a3wEtHhlrczsxkFcGSGsuHbGbklr5N1HAEjca/Y+SXqVgAueHarvqjZBDhLb2zUz8MjoQiYviYbPO8dOqGj9jqSoDj2s7wPvmdN5jppzVjSxJNOTtGW0fD/AArnP8ScRFp573UKWKi2Ymeaq8broHNLwdfUqix53QXPB2VbSxnhTGFxIISND8Yy5uiM0WuhGtzWm4oQgjUidSkOaWNAlTfiAUGvxAaBEVog6mEo5nVTfirJV2ITpE2eiCqtirdI96VrvjK4tTs1RYuqrBXVea6z8QtqDRFh3yzvlXGut98jqDVIsBUXB9o+KZ6/hmAQ0G22pH1XT4uqe7cJA8JknYb/ACXnWJqgv9bK+GHbJZKii1fhQ3MS517ESJkGzgUpw7iApZmlx+KZOvunqdBj2AnUg3k7/wDS5nGUQJj8y6MaUrTOefOos8S5pqtc1wP5oj7K3wjARmcBceGdhNyuY4Wzxy74Wi/XkFZ4nGkzeJ16N2AWyw/5QcU/bF+L3dbTa6TxQ8LSmcYZAhLuvSjkqR4kI+t/pXFtzCmKlv3WnarG6LpOQawzXOeGsBc9xhobJJO0LosZgcSMwM53Auqa2dMG+mwXTf8A57wluHwbsXVHjfPdyBOQWb7uvbZZiuIAtmoCBUOwsb3g+a4cmW5UdeKLpv0cNw+m9ryXNJLWzOzWgwSeeqNja8+W8bld1wThXfV3VxLaTW922IGcmM02u0Ae6pe2/ABT8bLAm8bA+WyHyqU6YUqTOQrYnSEVhixSwbdQr1Dr1uuuiO3elnRxYFpHuncPioK5qpTi7bR1Vnh6sgE8pU5wKQmy9/FyEN2K2Vd+JUaOMDXAu0lR0LfIE4jjHNOVpvEk8krheJuMh5uNOvQpTHYmajj7c/RJsqeKV0Rxqjmlk6dBSxk3/krVSskq9e0ARebXUe+S6DuZ6QKpUmlB7wbXW24m+i889K6CVa4aC51gNVWUu0zC8MyuAO9j6kckHtNjAGNG8zHMLkn1pcTp6q0Mexz5Muvg9Fw2LbUEsMjT2TAC83oY57PhcR5EpwdoahEOe73Kb4X6As6Z0faXiAZTLAfE7XoFwtSrcI2Jxs3mUo6RrKvihqc+We3gueH4omnGsGISWMbLjOh+yVw+ILTI9f3Vg+q17ZHJbVxkKpKUaBUKeVvqpU8K58kCwF9AAOpNlCm9PcFwzatXK8nI2XZQSAXgeGY22Qk6VjxSfEVufYQdtQVpjrEFWvHajM9Nop02R8Rp2EGTF72sZPNWvGOFilSApsa9p0fIMncAhL8qVfo3xu2vo4eoj8MwRrVadNur3Bo9TBP19kOuF0fY+kKWfFvFqQLaY/PWc2AB5CT6ronKonKo7SpHZdpeJBoZh2fDTAn/AHRDG+jb+quux+IbUoOYQDkeQQQCLgHfZeaUOIGo8Ey5xkugE+IrouAfiabyadPwvgODnMbN9wTaxIXmOLj58nrzxxf+fWL/AE7vGuAouDABDXQBYAidANLrm6zBiaDZBh1KY5OLv2TXEjig893RL2uEHxsGV0EE66ER6hZhsNUp0qbIYMjGthxvpcyJGsqfjpx40lyzyTGYc06jmnYwhCnI6LoO2mDy1yYjN/PXzXOPqkeQXqY5bRTIzjq+m3M9kenXBFko6rZQo1IcVSrRPamOuqIGJqWQamK5IRrzqsoiymb11sBvuoF8aKL3ytKiRNsPTr2UxWSwUwEKNZ6QMa2NfmsGLbP7rmcPiReSmBiYOoHquB46PS+WyfHnZnAi9h16LHcNplsQZjWbrRqHmoOc7mmSdcEtNitXhrgbEHzMFbHCrXeJ5ASiVKsa6oYrzvrsqWyfBnDYGm2+p6xbyChxDDBwJ0UWtKGa0vDTcTeZ5axZDtjcXCpeNgn8NghAMm6PWwNM6Oyek39/1T+GwVMMANYW/wBP7ozyKgRxOytqYM/2yTpG89IV5wHs/VY57ntySwRJvc2MbeqgOIspCaLSXj/Mqbc8rV1HAseKg8Rlxa0k6SWtAeANjJC5suSVeOHRjxq7+jlK/ZeoXF9RzGATc6D+QFa0MWazG0jB1zOaIZptyJQO1OKLyWaNbfz8103ZXAD8LSkWAkczJmT7qcpNxTZR1Ft/ZwXFuyb6QDiDDgS0AaRsfdNVnxh6VICG0mmdpe67nHrsOkrs+0/EMjcrAHGbzoMoLiT5RovOMXxAv15mY+XylPGU8iphxRhBbtdG8DUc1ktA8Rm5j3UcVjq7ntl0Na5vwmBr80c0C2GgaXHLKQk8VWi2pkeQjz1TpNsrNY9Os9l764P5nlvoWkD5rlu1vEy0gB0A5hI1z03DT/lPorzE4nLRnTK5jj7ifquJ7VYkOpNcT/n1h6ZguSCuVHBCNdKztNijUaHO+LI2Y5ydtrH5rkK6usdxDvS87BsAKgrPkr1cMdVRDNK3wi6qsa5RK2F0HMmTyqBCMW8kGrqgZkSslaWIi2TlTaUNTaFgjVWqQ47XUqmKnzRK9LMfX5AE/ZK1aeUx0B91NUylsapVC7U3RX4sgKvokzYSU5/htQ6wErSGi2/AOpjD+6NSxYnQQoO4S7mFungC3WCt/NGW1joxU6IVYf3DUIZB0RqdOd0tUUuyLsTmad/sVDDYiAR6oOJoFhkbrVOMw5OHzRaVCqTsscO7O4NOhN/LX7K/biS2CDDhf9R7WXN4e9Vg2kfW/wBFacSokkuDiIgADSeXuuXIk2kz1v8AG/4bqwPGcaXk8zYRuvROz2MjC0gdQ1uYGxBAEiNoXldCuWVA+0gyDzMawrHivEcS97mwZMCW6QRNv1KZ4bikmceTL/VtFvxeu7vnC8QSZMifELecrlcY0MaY1J9gVd9mMM+pVeKriWik4gToZEKq41RipHUIQjrLUd5N43Q5WqPOUNNgBr7fZJUsGS8SZlzWgcy4j9UanX8beo+hTPBvHjcO3bO1x9IKOz6XnGFbHpnE2zSqN/0fQfsvN+IYnNhmZhYVnm+4NyvR6lw8HeR6QYXmtczSaw/2vePdc2Hrv9ISXBLiDAAcsAFp0XPLoa7fA8HZpVHlXo4jhzLqBQtoooknQqQpq9ohTJ4Z0mClajblHNBzboRCAX9Asqk1qnkUSEWAI/DwNVFqnU11Wg0IIZobLpnrA9N1mJIguOrrDyECUuHlEpsk3SNUGrGeFQ251Vy7Etib+xVZRw8bclZNLo2nzXPOmzpgqQpUx/JRyucJmAdEXEDZxBnkAi0uGvOoAHU6eyNpGpsRc0SJMlOMpgC5ny/ZNs4TA1Ht90SngI5e0IOaCoNFdVpNNjukMbTDMsbaLpHYQQqTG8OdJJI5zdaM14NODN4IzWb0BPyT+LqzLf7i+B6/9k+iruHiHkzsPrdNh3/kT0B+UKeRXI7/APLKsdfbBV8PNRo9B8h+qtK+MhzhyBPmWi3yd8krSM1mnldK8Sf/AFCfzNP3VsXizl/1VvSLbs1UAq19iaIA6mWzCre0Y/rg88vvDZ+6DUfbMLEgGfJH4xWa8UXAy/I01OWbQge10rjU7+xcb/mivpOu31+pTnBcZ3eKZUickGOcESPZVzTcdHIuBPjJ6EfNZx4dCldR/TvOJ9pGPpucx/dOFgwn4r6m3yBXJPNgSblxd7pXG1tPNPcTwAplrmzDtuXkoQioo2VJSaj6FscyA/8A2n5ql/DQdVd46pLB1ge1/srbs/gG92XuAJMxIBj3XQsmkbOSUNpEuGcMaMPl+EuIDc4GaoTckAHQTC5ziuG7qpkABNvO+1l1nFOKimG5f7Ytv18juuV4rjA7El7eQ16j/tLi2bs2RJKjVTBOI0jpqhUcEDaLjWV0OByupAkydFWY9uR8t9eoTRm7aM8apMr8RgCByUKVFsgSBJgm+26uaOMDmWF5gzCSPD2ZpmLi3I+fJOp+mK4LyhXieGEZ23ExI6c0g0K/qcRpDMwtkGbgW9lz4T4235I5KXgsqFIBM06fJJB6Ph6qSSZWMkWjGCND7orKHIe8H7JeiVY0guZ+TpQu/DxcgEeQsiPpvbJBFhMbe6ZdA1SjKzq1tGgkOIGvID9UUBpBaNdzgNPYo7GuvJn0hSp0yLC466+qK+rlF2k+SVsZIFBVPxCo8kjKcvQG6tX8SH5Y8yiU8Q93wsMLLgWrObwdF8kNYROpI26Kzw2D8YzSfCRI5wY+avaWGedQBPqi/gwIcYsQf4EJ5LHxQcTmuH0yXE75THmLgFJV6bqpkADndXeBaBiXA6B4kdJgoVXDd3Weza5HoYTwm1wnkgpdKZ9MhkEaCEDMRAOhPsVbVwEli6QyZm6ixHIi4Kts2SUUhKLz1H3W8NqfX5rBWBHIlSoDxI+iiptNG8UZCZ/xrvGBrrOEesckpW0Kr3M+X0WjFNCZpuMi0xtazR1KuOC8T/px5D+Bcj3pOt40T3D69i3R2rf0RnitUQjl/qy34tVBdAiNbbKoZhnVa2VkFx6gfVDOKJknb6+SLwJxFcPmMgc4nfSIHWUyjrEEpKUki9pAYZuU+Jzj/a7fkByVViMYXuv87EdCmeIcTNUgBoaASQQfEepKWfUzXJnqYU4RfllZP0hapVyvMdJW8TX5XB36pOpUlx81B9RX1s59zVR8laCipNCcl7Gw0Qi0qfUqIpkI1Fqiy6HcI6ysKOIAtcddkjSPRPUQueR0xZN9Br/7nH1aPoj0MIG/DYctb87olJo5BMhTtllGxWrhHkSHO9B+i3hsE2fE1znRvKsmtlYykWmfiBAEDUIWxtQTeGFw/wDWxrdpMk9DGnun/wAIY2HkLeklEoVAfPqmQxTbY6VC7aUC90HEtsetvmn4hJY6cpLQXHYDzCUdeTjMTV/qnUHM4mNT4tEbjOKJq5xPjY09bgT8wmXcJJql1UODT4gyZk8zH0TD+EVqrg5rRTaBlbm2b5arpUlaIOMunNuzbgjzTXDaReXNjwuaRPIjxD6LpGdl2i7yXnrp6AKdbhhDYZAPWwWllTVCxwtO2cG/DnMQApFrmmXWPXddhR4C1mYuu52uwA5BDxHDGAE5Rprqm+YCwNdOQxFSNd+STqOlW3GKNwRF7RMnoh4bgziJMBXjJJWc2WEnKiraxGpUnAgxoZ9lbs4UG63W6+HkQDCLyIVYmiorukm28lDp1S0mNxBkTZN16ZDiANtfuhDC806aJOLvhLCYnVrrh3yO0LTqpg7beqw0hsoVvv8AUIBtpC4KiVIhahUJEYU2rA1Ta1YNFhTdKIxqHSHkjBqgy6GaJ63TVN8bpGk6DI+ibpVxqb+YH2Umi0WWNKoOaK10nUpDvZsAAh0pD8wJ8gBBSalVIvaGIOhDvOP0TArGLD7Kto49EGO6JHEdSGs9YxECDJgkkjfUWsrFmNZ+b/lMqnbjBy+aJ/iA5fMpXFjqRc/iQdwt98FSHiDR0RG8SbsUNRlIvWPUs6p2Y8c1MY1DUOyLJ9QID3N3ShxCwVwhqGzdd7QdzbZpP0SlGXtJLHN1+IC46I7sTGiDVxZixj0RSA2InhbAc2UE8+Sx1C0oxMm5J3iY90M5dgPSyp4E/RDEU4mLpCqSFcVgP4Sq2u0KsSM0Ikk6hCcxNOAQHhVsg0LFqGaIR3NUEyZNoA8ITmo9RwQ+7lPYjQMrGqZYtsYsCh8UwsYy6xYpjk8vUolILaxBjIM0qeeFixKyiMZWMwmGlYsSsKGcS2GNI1OtzyPVBZcSevNYsSFEY0wRYJpjpErFiDHRJtQhGZUKxYlYxIPK05xg3KxYlGBd4VFz1ixMhWDcVFw6lYsRML1XmQEvUC0sVETYNzFB1EdVixMIL1GwguKxYnRJkA1YWrFicQDUCxixYiKz/9k="/>
          <p:cNvSpPr>
            <a:spLocks noChangeAspect="1" noChangeArrowheads="1"/>
          </p:cNvSpPr>
          <p:nvPr/>
        </p:nvSpPr>
        <p:spPr bwMode="auto">
          <a:xfrm>
            <a:off x="63500" y="-966788"/>
            <a:ext cx="2266950" cy="20193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30" name="AutoShape 6" descr="data:image/jpeg;base64,/9j/4AAQSkZJRgABAQAAAQABAAD/2wCEAAkGBhQSEBUUEhQVFBQUFxcVFBcUFRQVFRUUFRQVFBQUFBUYHCYeFxkkGRQUHy8gIycpLCwsFR4xNTAqNSYrLCkBCQoKDgwOGg8PGikcHBwpKSksKSkpKSkpKSkpKSwpKSksKSwpKSwpKSkpKSwsKSkpKSksKSkpKSksLCwpKSwsKf/AABEIANQA7gMBIgACEQEDEQH/xAAbAAACAgMBAAAAAAAAAAAAAAADBAIFAAEGB//EADsQAAEDAgQDBgQFAgYDAQAAAAEAAhEDIQQSMUEFUWEGEyJxgZEyobHBFFLR4fAjQhVDYnKS8SQzggf/xAAZAQADAQEBAAAAAAAAAAAAAAABAgMABAX/xAAiEQACAgMAAgMBAQEAAAAAAAAAAQIRAxIhMUETUWEiBEL/2gAMAwEAAhEDEQA/AO9p6JimIQAEVhXkHqUFIUFuYW2uWsVKjTtFAeaI4IcCUyYaNZCpFltVNsbLCVRNCMh3ajUU8ygSnTFpgHMQnU0dxQHuRtBoC9ihlPRFcguWs1A3N/miHlhFJS7gigBDfcINXzC1mS9RyICTiOaCTe6089EMhExIvCE8qRQKg6ohNOS5apuKESiA33cKFRgWnPlBe5YBIhCcAokrCVjA3KBcirRasD2eqtRAo5VsNXnWdZLMttWixY0LWAkQoOCKVGFrMahYt5VkI7C0QWPWwxY4LOdBSFnhDLUdzVrJZbcZRAZEN9MoeO4h3RY0ODHVHRnIByNa3M4gGxNh7qswvE3fi+6zuq03izngSHBuaZgSI6bp4tsVosXtS72J+oxL1KadSBQkQUB7U6+mgGmnsWhUtUHJo01F1MJrALlqA8SmntQ3MstZqEnBBITNVkIDgnsWgDmob2plzLIJYtYBfKtFMFig9qNmoC5RajtapCksCj1NrVKFsKQF15NnVRGFFFyrQCNmNZd1mVThYQmTFZCFEBFAW4RMA00VJxbtI2m8sYGuLfiLjDRqIEdfoVdV6rR8TgJ0kgT5LjMbSs8sBh73El2sTE+USFueymOLkzpMHxNlSBMPyhxbebgGx3smnj0XJcEc38QwvJkeFvnEATyhX3aHFup4ao5kggajUSRJHVBrtIaUdQ+J4WysyHOggy0j4muGh0tI2VG7CmjXL3FroIjKZnawA8NvoqnszxNzKjspcc7gHSZJaBrPOVd4jiZBzB3wmwhsnY7a3RdxdBhByQ9hOIMq5g2Q5p8TXAAidDZbqNQuH4bKX1XQC/KInxHkbWuU3Vam2FcaEjTQ30U8aSHUpKmwtCBpIbmpqoEu+mU1iNCzkKomXBCqMTpi0JvCAU66mgupprBQq9QcEy+moGimsWheFoslMmkoBi1moAKSllRoQnIWaj00FEaFmVEYvJOlsiQtIsLC1FC2ChbUytEI2YjK2VqFGo8NBJsBcplIDRyvaqgQXF2VweRlMHMwaROw/VVP46KQYTMG/VWfF8X3wtsSQD/cLAjz3C5jF0KhGYNIiZBsddeoVorbjOuL+NWbOMMg/lIPsV0naDjYNOGDMHNDnTeAdPsuK78xHUrruDYMYim7xZQ0guMXILAAB0sU+SCj0RTUnbKSizMQWgNtNreqc4bh69V3gbmj88ZfUprFcADAYqgA2gXdE8hH1SVTEmm3K2oWtBOYgQ4nyk2S2n4C3SOh4pSqUgzMGhsycsxI5/zdWeHq5mNdzAK4XiHE6j2iahc2L2v6lWvAO0IDW06h6Nd66O6rPE0rIrKnxnVZUGqETMVFxUkxxV9NBfTTLghvaqpiMqcdi8hhsTBcS7SBt5rOHYkVaeaIMlpHUIHFa7C4Ux8YtOnXL15+6a4VTy0mgtiSTzJPM+apZqtGqtMIJphWFWl0Sj2I2LQA01Du7wmBTRqdGBKOwNRM0IGiWqsCtXJTEMWTA0V5QyEepSQ+6TWLR6YttsoSpAryi7QSVrMtSolZCpEi5YCoLYKYNG5VP2j4gG03MHxOaR5A7/Iq2lcr2vhr2u5i/wD8yB9U8FcgxXTn24x1LcE9Rol6nHHHNmdJ2I1g6iOS3U4dmGZzg2QIAvrpN1V4rhrmguiWjf8AZd0YxfkSWSS8EKVHM8CbEz6K8aBSmHuaCBLWnUAm7vWVScNaM/kFZ4hvhLjMm4HQfsnyfRLH2zMXWe4S0kDzk+qS4liM7A4a2Dh/qG6yjiomZE6T5pTEOyuPI69VowQzktaQXD17FD72DOx+RQRUaDY2+ix7uSvRy2elcF4j3lBrtXAQ7zFlcYXCOqCWiw32novOOzXFsjsh0eR6E2n2XfcU7UNZNFtN5a3wEtHhlrczsxkFcGSGsuHbGbklr5N1HAEjca/Y+SXqVgAueHarvqjZBDhLb2zUz8MjoQiYviYbPO8dOqGj9jqSoDj2s7wPvmdN5jppzVjSxJNOTtGW0fD/AArnP8ScRFp573UKWKi2Ymeaq8broHNLwdfUqix53QXPB2VbSxnhTGFxIISND8Yy5uiM0WuhGtzWm4oQgjUidSkOaWNAlTfiAUGvxAaBEVog6mEo5nVTfirJV2ITpE2eiCqtirdI96VrvjK4tTs1RYuqrBXVea6z8QtqDRFh3yzvlXGut98jqDVIsBUXB9o+KZ6/hmAQ0G22pH1XT4uqe7cJA8JknYb/ACXnWJqgv9bK+GHbJZKii1fhQ3MS517ESJkGzgUpw7iApZmlx+KZOvunqdBj2AnUg3k7/wDS5nGUQJj8y6MaUrTOefOos8S5pqtc1wP5oj7K3wjARmcBceGdhNyuY4Wzxy74Wi/XkFZ4nGkzeJ16N2AWyw/5QcU/bF+L3dbTa6TxQ8LSmcYZAhLuvSjkqR4kI+t/pXFtzCmKlv3WnarG6LpOQawzXOeGsBc9xhobJJO0LosZgcSMwM53Auqa2dMG+mwXTf8A57wluHwbsXVHjfPdyBOQWb7uvbZZiuIAtmoCBUOwsb3g+a4cmW5UdeKLpv0cNw+m9ryXNJLWzOzWgwSeeqNja8+W8bld1wThXfV3VxLaTW922IGcmM02u0Ae6pe2/ABT8bLAm8bA+WyHyqU6YUqTOQrYnSEVhixSwbdQr1Dr1uuuiO3elnRxYFpHuncPioK5qpTi7bR1Vnh6sgE8pU5wKQmy9/FyEN2K2Vd+JUaOMDXAu0lR0LfIE4jjHNOVpvEk8krheJuMh5uNOvQpTHYmajj7c/RJsqeKV0Rxqjmlk6dBSxk3/krVSskq9e0ARebXUe+S6DuZ6QKpUmlB7wbXW24m+i889K6CVa4aC51gNVWUu0zC8MyuAO9j6kckHtNjAGNG8zHMLkn1pcTp6q0Mexz5Muvg9Fw2LbUEsMjT2TAC83oY57PhcR5EpwdoahEOe73Kb4X6As6Z0faXiAZTLAfE7XoFwtSrcI2Jxs3mUo6RrKvihqc+We3gueH4omnGsGISWMbLjOh+yVw+ILTI9f3Vg+q17ZHJbVxkKpKUaBUKeVvqpU8K58kCwF9AAOpNlCm9PcFwzatXK8nI2XZQSAXgeGY22Qk6VjxSfEVufYQdtQVpjrEFWvHajM9Nop02R8Rp2EGTF72sZPNWvGOFilSApsa9p0fIMncAhL8qVfo3xu2vo4eoj8MwRrVadNur3Bo9TBP19kOuF0fY+kKWfFvFqQLaY/PWc2AB5CT6ronKonKo7SpHZdpeJBoZh2fDTAn/AHRDG+jb+quux+IbUoOYQDkeQQQCLgHfZeaUOIGo8Ey5xkugE+IrouAfiabyadPwvgODnMbN9wTaxIXmOLj58nrzxxf+fWL/AE7vGuAouDABDXQBYAidANLrm6zBiaDZBh1KY5OLv2TXEjig893RL2uEHxsGV0EE66ER6hZhsNUp0qbIYMjGthxvpcyJGsqfjpx40lyzyTGYc06jmnYwhCnI6LoO2mDy1yYjN/PXzXOPqkeQXqY5bRTIzjq+m3M9kenXBFko6rZQo1IcVSrRPamOuqIGJqWQamK5IRrzqsoiymb11sBvuoF8aKL3ytKiRNsPTr2UxWSwUwEKNZ6QMa2NfmsGLbP7rmcPiReSmBiYOoHquB46PS+WyfHnZnAi9h16LHcNplsQZjWbrRqHmoOc7mmSdcEtNitXhrgbEHzMFbHCrXeJ5ASiVKsa6oYrzvrsqWyfBnDYGm2+p6xbyChxDDBwJ0UWtKGa0vDTcTeZ5axZDtjcXCpeNgn8NghAMm6PWwNM6Oyek39/1T+GwVMMANYW/wBP7ozyKgRxOytqYM/2yTpG89IV5wHs/VY57ntySwRJvc2MbeqgOIspCaLSXj/Mqbc8rV1HAseKg8Rlxa0k6SWtAeANjJC5suSVeOHRjxq7+jlK/ZeoXF9RzGATc6D+QFa0MWazG0jB1zOaIZptyJQO1OKLyWaNbfz8103ZXAD8LSkWAkczJmT7qcpNxTZR1Ft/ZwXFuyb6QDiDDgS0AaRsfdNVnxh6VICG0mmdpe67nHrsOkrs+0/EMjcrAHGbzoMoLiT5RovOMXxAv15mY+XylPGU8iphxRhBbtdG8DUc1ktA8Rm5j3UcVjq7ntl0Na5vwmBr80c0C2GgaXHLKQk8VWi2pkeQjz1TpNsrNY9Os9l764P5nlvoWkD5rlu1vEy0gB0A5hI1z03DT/lPorzE4nLRnTK5jj7ifquJ7VYkOpNcT/n1h6ZguSCuVHBCNdKztNijUaHO+LI2Y5ydtrH5rkK6usdxDvS87BsAKgrPkr1cMdVRDNK3wi6qsa5RK2F0HMmTyqBCMW8kGrqgZkSslaWIi2TlTaUNTaFgjVWqQ47XUqmKnzRK9LMfX5AE/ZK1aeUx0B91NUylsapVC7U3RX4sgKvokzYSU5/htQ6wErSGi2/AOpjD+6NSxYnQQoO4S7mFungC3WCt/NGW1joxU6IVYf3DUIZB0RqdOd0tUUuyLsTmad/sVDDYiAR6oOJoFhkbrVOMw5OHzRaVCqTsscO7O4NOhN/LX7K/biS2CDDhf9R7WXN4e9Vg2kfW/wBFacSokkuDiIgADSeXuuXIk2kz1v8AG/4bqwPGcaXk8zYRuvROz2MjC0gdQ1uYGxBAEiNoXldCuWVA+0gyDzMawrHivEcS97mwZMCW6QRNv1KZ4bikmceTL/VtFvxeu7vnC8QSZMifELecrlcY0MaY1J9gVd9mMM+pVeKriWik4gToZEKq41RipHUIQjrLUd5N43Q5WqPOUNNgBr7fZJUsGS8SZlzWgcy4j9UanX8beo+hTPBvHjcO3bO1x9IKOz6XnGFbHpnE2zSqN/0fQfsvN+IYnNhmZhYVnm+4NyvR6lw8HeR6QYXmtczSaw/2vePdc2Hrv9ISXBLiDAAcsAFp0XPLoa7fA8HZpVHlXo4jhzLqBQtoooknQqQpq9ohTJ4Z0mClajblHNBzboRCAX9Asqk1qnkUSEWAI/DwNVFqnU11Wg0IIZobLpnrA9N1mJIguOrrDyECUuHlEpsk3SNUGrGeFQ251Vy7Etib+xVZRw8bclZNLo2nzXPOmzpgqQpUx/JRyucJmAdEXEDZxBnkAi0uGvOoAHU6eyNpGpsRc0SJMlOMpgC5ny/ZNs4TA1Ht90SngI5e0IOaCoNFdVpNNjukMbTDMsbaLpHYQQqTG8OdJJI5zdaM14NODN4IzWb0BPyT+LqzLf7i+B6/9k+iruHiHkzsPrdNh3/kT0B+UKeRXI7/APLKsdfbBV8PNRo9B8h+qtK+MhzhyBPmWi3yd8krSM1mnldK8Sf/AFCfzNP3VsXizl/1VvSLbs1UAq19iaIA6mWzCre0Y/rg88vvDZ+6DUfbMLEgGfJH4xWa8UXAy/I01OWbQge10rjU7+xcb/mivpOu31+pTnBcZ3eKZUickGOcESPZVzTcdHIuBPjJ6EfNZx4dCldR/TvOJ9pGPpucx/dOFgwn4r6m3yBXJPNgSblxd7pXG1tPNPcTwAplrmzDtuXkoQioo2VJSaj6FscyA/8A2n5ql/DQdVd46pLB1ge1/srbs/gG92XuAJMxIBj3XQsmkbOSUNpEuGcMaMPl+EuIDc4GaoTckAHQTC5ziuG7qpkABNvO+1l1nFOKimG5f7Ytv18juuV4rjA7El7eQ16j/tLi2bs2RJKjVTBOI0jpqhUcEDaLjWV0OByupAkydFWY9uR8t9eoTRm7aM8apMr8RgCByUKVFsgSBJgm+26uaOMDmWF5gzCSPD2ZpmLi3I+fJOp+mK4LyhXieGEZ23ExI6c0g0K/qcRpDMwtkGbgW9lz4T4235I5KXgsqFIBM06fJJB6Ph6qSSZWMkWjGCND7orKHIe8H7JeiVY0guZ+TpQu/DxcgEeQsiPpvbJBFhMbe6ZdA1SjKzq1tGgkOIGvID9UUBpBaNdzgNPYo7GuvJn0hSp0yLC466+qK+rlF2k+SVsZIFBVPxCo8kjKcvQG6tX8SH5Y8yiU8Q93wsMLLgWrObwdF8kNYROpI26Kzw2D8YzSfCRI5wY+avaWGedQBPqi/gwIcYsQf4EJ5LHxQcTmuH0yXE75THmLgFJV6bqpkADndXeBaBiXA6B4kdJgoVXDd3Weza5HoYTwm1wnkgpdKZ9MhkEaCEDMRAOhPsVbVwEli6QyZm6ixHIi4Kts2SUUhKLz1H3W8NqfX5rBWBHIlSoDxI+iiptNG8UZCZ/xrvGBrrOEesckpW0Kr3M+X0WjFNCZpuMi0xtazR1KuOC8T/px5D+Bcj3pOt40T3D69i3R2rf0RnitUQjl/qy34tVBdAiNbbKoZhnVa2VkFx6gfVDOKJknb6+SLwJxFcPmMgc4nfSIHWUyjrEEpKUki9pAYZuU+Jzj/a7fkByVViMYXuv87EdCmeIcTNUgBoaASQQfEepKWfUzXJnqYU4RfllZP0hapVyvMdJW8TX5XB36pOpUlx81B9RX1s59zVR8laCipNCcl7Gw0Qi0qfUqIpkI1Fqiy6HcI6ysKOIAtcddkjSPRPUQueR0xZN9Br/7nH1aPoj0MIG/DYctb87olJo5BMhTtllGxWrhHkSHO9B+i3hsE2fE1znRvKsmtlYykWmfiBAEDUIWxtQTeGFw/wDWxrdpMk9DGnun/wAIY2HkLeklEoVAfPqmQxTbY6VC7aUC90HEtsetvmn4hJY6cpLQXHYDzCUdeTjMTV/qnUHM4mNT4tEbjOKJq5xPjY09bgT8wmXcJJql1UODT4gyZk8zH0TD+EVqrg5rRTaBlbm2b5arpUlaIOMunNuzbgjzTXDaReXNjwuaRPIjxD6LpGdl2i7yXnrp6AKdbhhDYZAPWwWllTVCxwtO2cG/DnMQApFrmmXWPXddhR4C1mYuu52uwA5BDxHDGAE5Rprqm+YCwNdOQxFSNd+STqOlW3GKNwRF7RMnoh4bgziJMBXjJJWc2WEnKiraxGpUnAgxoZ9lbs4UG63W6+HkQDCLyIVYmiorukm28lDp1S0mNxBkTZN16ZDiANtfuhDC806aJOLvhLCYnVrrh3yO0LTqpg7beqw0hsoVvv8AUIBtpC4KiVIhahUJEYU2rA1Ta1YNFhTdKIxqHSHkjBqgy6GaJ63TVN8bpGk6DI+ibpVxqb+YH2Umi0WWNKoOaK10nUpDvZsAAh0pD8wJ8gBBSalVIvaGIOhDvOP0TArGLD7Kto49EGO6JHEdSGs9YxECDJgkkjfUWsrFmNZ+b/lMqnbjBy+aJ/iA5fMpXFjqRc/iQdwt98FSHiDR0RG8SbsUNRlIvWPUs6p2Y8c1MY1DUOyLJ9QID3N3ShxCwVwhqGzdd7QdzbZpP0SlGXtJLHN1+IC46I7sTGiDVxZixj0RSA2InhbAc2UE8+Sx1C0oxMm5J3iY90M5dgPSyp4E/RDEU4mLpCqSFcVgP4Sq2u0KsSM0Ikk6hCcxNOAQHhVsg0LFqGaIR3NUEyZNoA8ITmo9RwQ+7lPYjQMrGqZYtsYsCh8UwsYy6xYpjk8vUolILaxBjIM0qeeFixKyiMZWMwmGlYsSsKGcS2GNI1OtzyPVBZcSevNYsSFEY0wRYJpjpErFiDHRJtQhGZUKxYlYxIPK05xg3KxYlGBd4VFz1ixMhWDcVFw6lYsRML1XmQEvUC0sVETYNzFB1EdVixMIL1GwguKxYnRJkA1YWrFicQDUCxixYiKz/9k="/>
          <p:cNvSpPr>
            <a:spLocks noChangeAspect="1" noChangeArrowheads="1"/>
          </p:cNvSpPr>
          <p:nvPr/>
        </p:nvSpPr>
        <p:spPr bwMode="auto">
          <a:xfrm>
            <a:off x="63500" y="-966788"/>
            <a:ext cx="2266950" cy="20193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t2.gstatic.com/images?q=tbn:ANd9GcQjZMCbzClAORllbZ-IHieWAJpmPF40w_LLH9BXxC9yG6xCVh4o"/>
          <p:cNvPicPr>
            <a:picLocks noChangeAspect="1" noChangeArrowheads="1"/>
          </p:cNvPicPr>
          <p:nvPr/>
        </p:nvPicPr>
        <p:blipFill>
          <a:blip r:embed="rId2" cstate="print"/>
          <a:srcRect/>
          <a:stretch>
            <a:fillRect/>
          </a:stretch>
        </p:blipFill>
        <p:spPr bwMode="auto">
          <a:xfrm>
            <a:off x="5436096" y="332656"/>
            <a:ext cx="3314700" cy="3541366"/>
          </a:xfrm>
          <a:prstGeom prst="rect">
            <a:avLst/>
          </a:prstGeom>
          <a:noFill/>
        </p:spPr>
      </p:pic>
      <p:sp>
        <p:nvSpPr>
          <p:cNvPr id="8" name="7 Rectángulo"/>
          <p:cNvSpPr/>
          <p:nvPr/>
        </p:nvSpPr>
        <p:spPr>
          <a:xfrm>
            <a:off x="5364088" y="4077071"/>
            <a:ext cx="3456384" cy="2246769"/>
          </a:xfrm>
          <a:prstGeom prst="rect">
            <a:avLst/>
          </a:prstGeom>
          <a:solidFill>
            <a:srgbClr val="FFFF00"/>
          </a:solidFill>
        </p:spPr>
        <p:txBody>
          <a:bodyPr wrap="square">
            <a:spAutoFit/>
          </a:bodyPr>
          <a:lstStyle/>
          <a:p>
            <a:pPr algn="ctr"/>
            <a:r>
              <a:rPr lang="es-CO" sz="2800" dirty="0" smtClean="0">
                <a:solidFill>
                  <a:srgbClr val="002060"/>
                </a:solidFill>
              </a:rPr>
              <a:t>Desde el momento en que Abran sale de Ur, y sale de la esclavitud Egipcia, transcurren los 430 años.</a:t>
            </a:r>
            <a:endParaRPr lang="es-CO" sz="2800"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92500" lnSpcReduction="20000"/>
          </a:bodyPr>
          <a:lstStyle/>
          <a:p>
            <a:pPr algn="ctr">
              <a:buNone/>
            </a:pPr>
            <a:r>
              <a:rPr lang="es-CO" dirty="0" smtClean="0"/>
              <a:t>    Sin embargo, es probable que en este pasaje de </a:t>
            </a:r>
            <a:r>
              <a:rPr lang="es-CO" dirty="0" smtClean="0">
                <a:solidFill>
                  <a:srgbClr val="FF0000"/>
                </a:solidFill>
              </a:rPr>
              <a:t>(Isaías 41:8-16)</a:t>
            </a:r>
            <a:r>
              <a:rPr lang="es-CO" dirty="0" smtClean="0"/>
              <a:t>, se refiera específicamente a la reunión de los exiliados procedentes de las tierras de Babilonia donde habían sido esparcidos por Nabucodonosor  </a:t>
            </a:r>
            <a:r>
              <a:rPr lang="es-CO" dirty="0" smtClean="0">
                <a:solidFill>
                  <a:srgbClr val="FF0000"/>
                </a:solidFill>
              </a:rPr>
              <a:t>(Isa.56:8).</a:t>
            </a:r>
          </a:p>
          <a:p>
            <a:pPr>
              <a:buNone/>
            </a:pPr>
            <a:endParaRPr lang="es-CO" dirty="0" smtClean="0">
              <a:solidFill>
                <a:srgbClr val="FF0000"/>
              </a:solidFill>
            </a:endParaRPr>
          </a:p>
          <a:p>
            <a:pPr algn="ctr">
              <a:buNone/>
            </a:pPr>
            <a:r>
              <a:rPr lang="es-CO" dirty="0" smtClean="0">
                <a:solidFill>
                  <a:srgbClr val="FF0000"/>
                </a:solidFill>
              </a:rPr>
              <a:t>    Recuerde que no todos regresaron del exilio, muchos de quedaron allí, durante los 70 años que duró la esclavitud babilónica echaron rases allí y no quisieron regresar a Canaán, pero Dios encaminó esto para bien, para que diesen testimonio de la verdad, esto es lo que narra el libro de Ester.</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548680"/>
            <a:ext cx="5256584" cy="5904656"/>
          </a:xfrm>
        </p:spPr>
        <p:txBody>
          <a:bodyPr>
            <a:normAutofit lnSpcReduction="10000"/>
          </a:bodyPr>
          <a:lstStyle/>
          <a:p>
            <a:pPr algn="ctr">
              <a:buNone/>
            </a:pPr>
            <a:r>
              <a:rPr lang="es-CO" dirty="0" smtClean="0"/>
              <a:t>    </a:t>
            </a:r>
            <a:r>
              <a:rPr lang="es-CO" sz="4400" dirty="0" smtClean="0"/>
              <a:t>El texto dice: “</a:t>
            </a:r>
            <a:r>
              <a:rPr lang="es-CO" sz="4400" b="1" u="sng" dirty="0" smtClean="0"/>
              <a:t>Te escogí</a:t>
            </a:r>
            <a:r>
              <a:rPr lang="es-CO" sz="4400" dirty="0" smtClean="0"/>
              <a:t>”, no era que ellos hubiesen escogido servir a Dios, sino que la elección provenía de Dios . Pero Israel había escuchado la voz de Dios. </a:t>
            </a:r>
          </a:p>
        </p:txBody>
      </p:sp>
      <p:pic>
        <p:nvPicPr>
          <p:cNvPr id="9220" name="Picture 4" descr="http://t3.gstatic.com/images?q=tbn:ANd9GcTsYO7mPv0DdSznTqM9LU0od86-P40b8jFoOnoEpO9LCt4RNvpeQg"/>
          <p:cNvPicPr>
            <a:picLocks noChangeAspect="1" noChangeArrowheads="1"/>
          </p:cNvPicPr>
          <p:nvPr/>
        </p:nvPicPr>
        <p:blipFill>
          <a:blip r:embed="rId2" cstate="print"/>
          <a:srcRect/>
          <a:stretch>
            <a:fillRect/>
          </a:stretch>
        </p:blipFill>
        <p:spPr bwMode="auto">
          <a:xfrm>
            <a:off x="6084168" y="0"/>
            <a:ext cx="2699792" cy="2376264"/>
          </a:xfrm>
          <a:prstGeom prst="rect">
            <a:avLst/>
          </a:prstGeom>
          <a:noFill/>
        </p:spPr>
      </p:pic>
      <p:pic>
        <p:nvPicPr>
          <p:cNvPr id="9222" name="Picture 6" descr="http://t1.gstatic.com/images?q=tbn:ANd9GcSRozS-K6jFxaV-j8G8Z4s0U0HEkkZxJAphHcLxiJYE5vSHev8w"/>
          <p:cNvPicPr>
            <a:picLocks noChangeAspect="1" noChangeArrowheads="1"/>
          </p:cNvPicPr>
          <p:nvPr/>
        </p:nvPicPr>
        <p:blipFill>
          <a:blip r:embed="rId3" cstate="print"/>
          <a:srcRect/>
          <a:stretch>
            <a:fillRect/>
          </a:stretch>
        </p:blipFill>
        <p:spPr bwMode="auto">
          <a:xfrm>
            <a:off x="6084168" y="2564904"/>
            <a:ext cx="2771800" cy="1872233"/>
          </a:xfrm>
          <a:prstGeom prst="rect">
            <a:avLst/>
          </a:prstGeom>
          <a:noFill/>
        </p:spPr>
      </p:pic>
      <p:sp>
        <p:nvSpPr>
          <p:cNvPr id="6" name="5 Rectángulo"/>
          <p:cNvSpPr/>
          <p:nvPr/>
        </p:nvSpPr>
        <p:spPr>
          <a:xfrm>
            <a:off x="6012160" y="4653135"/>
            <a:ext cx="2880320" cy="2246769"/>
          </a:xfrm>
          <a:prstGeom prst="rect">
            <a:avLst/>
          </a:prstGeom>
        </p:spPr>
        <p:txBody>
          <a:bodyPr wrap="square">
            <a:spAutoFit/>
          </a:bodyPr>
          <a:lstStyle/>
          <a:p>
            <a:pPr algn="ctr"/>
            <a:r>
              <a:rPr lang="es-CO" sz="2000" b="1" dirty="0" smtClean="0">
                <a:solidFill>
                  <a:srgbClr val="FF0000"/>
                </a:solidFill>
              </a:rPr>
              <a:t>El texto da a entender que todos los habitantes de Ur fueron invitados por Dios, pero solamente Abrahán decidió escuchar la voz de Dios y obedecer.</a:t>
            </a:r>
            <a:endParaRPr lang="es-CO"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
                                        <p:tgtEl>
                                          <p:spTgt spid="6"/>
                                        </p:tgtEl>
                                      </p:cBhvr>
                                    </p:animEffect>
                                    <p:anim calcmode="lin" valueType="num">
                                      <p:cBhvr>
                                        <p:cTn id="17" dur="400" fill="hold"/>
                                        <p:tgtEl>
                                          <p:spTgt spid="6"/>
                                        </p:tgtEl>
                                        <p:attrNameLst>
                                          <p:attrName>ppt_x</p:attrName>
                                        </p:attrNameLst>
                                      </p:cBhvr>
                                      <p:tavLst>
                                        <p:tav tm="0">
                                          <p:val>
                                            <p:strVal val="#ppt_x"/>
                                          </p:val>
                                        </p:tav>
                                        <p:tav tm="100000">
                                          <p:val>
                                            <p:strVal val="#ppt_x"/>
                                          </p:val>
                                        </p:tav>
                                      </p:tavLst>
                                    </p:anim>
                                    <p:anim calcmode="lin" valueType="num">
                                      <p:cBhvr>
                                        <p:cTn id="18" dur="400" fill="hold"/>
                                        <p:tgtEl>
                                          <p:spTgt spid="6"/>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5"/>
            <a:ext cx="4860032" cy="3456384"/>
          </a:xfrm>
        </p:spPr>
        <p:txBody>
          <a:bodyPr>
            <a:normAutofit lnSpcReduction="10000"/>
          </a:bodyPr>
          <a:lstStyle/>
          <a:p>
            <a:pPr>
              <a:buNone/>
            </a:pPr>
            <a:r>
              <a:rPr lang="es-CO" dirty="0" smtClean="0"/>
              <a:t>   </a:t>
            </a:r>
            <a:r>
              <a:rPr lang="es-CO" sz="3900" dirty="0" smtClean="0"/>
              <a:t> Israel pertenecía a Dios por el derecho de elección divina, para que fuera su representante escogido en la tierra.</a:t>
            </a:r>
            <a:endParaRPr lang="es-CO" dirty="0" smtClean="0"/>
          </a:p>
          <a:p>
            <a:pPr>
              <a:buNone/>
            </a:pPr>
            <a:endParaRPr lang="es-CO" dirty="0"/>
          </a:p>
        </p:txBody>
      </p:sp>
      <p:pic>
        <p:nvPicPr>
          <p:cNvPr id="35842" name="Picture 2" descr="http://t3.gstatic.com/images?q=tbn:ANd9GcSAAET7DfV9iU4cT6Z6pMnpg7_5l88y5diQL5s4hBbB_wXXfMQ5"/>
          <p:cNvPicPr>
            <a:picLocks noChangeAspect="1" noChangeArrowheads="1"/>
          </p:cNvPicPr>
          <p:nvPr/>
        </p:nvPicPr>
        <p:blipFill>
          <a:blip r:embed="rId2" cstate="print"/>
          <a:srcRect/>
          <a:stretch>
            <a:fillRect/>
          </a:stretch>
        </p:blipFill>
        <p:spPr bwMode="auto">
          <a:xfrm>
            <a:off x="5508104" y="260648"/>
            <a:ext cx="3456384" cy="3744416"/>
          </a:xfrm>
          <a:prstGeom prst="rect">
            <a:avLst/>
          </a:prstGeom>
          <a:noFill/>
        </p:spPr>
      </p:pic>
      <p:sp>
        <p:nvSpPr>
          <p:cNvPr id="6" name="5 Flecha derecha"/>
          <p:cNvSpPr/>
          <p:nvPr/>
        </p:nvSpPr>
        <p:spPr>
          <a:xfrm>
            <a:off x="4211960" y="764704"/>
            <a:ext cx="2390314" cy="2664296"/>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solidFill>
                  <a:srgbClr val="002060"/>
                </a:solidFill>
              </a:rPr>
              <a:t>Dios colocó a Abrahán en el medio de tres continentes</a:t>
            </a:r>
            <a:endParaRPr lang="es-CO" sz="2000" b="1" dirty="0">
              <a:solidFill>
                <a:srgbClr val="002060"/>
              </a:solidFill>
            </a:endParaRPr>
          </a:p>
        </p:txBody>
      </p:sp>
      <p:sp>
        <p:nvSpPr>
          <p:cNvPr id="8" name="7 Rectángulo"/>
          <p:cNvSpPr/>
          <p:nvPr/>
        </p:nvSpPr>
        <p:spPr>
          <a:xfrm>
            <a:off x="0" y="4581128"/>
            <a:ext cx="9144000" cy="2062103"/>
          </a:xfrm>
          <a:prstGeom prst="rect">
            <a:avLst/>
          </a:prstGeom>
          <a:solidFill>
            <a:schemeClr val="accent3">
              <a:lumMod val="40000"/>
              <a:lumOff val="60000"/>
            </a:schemeClr>
          </a:solidFill>
        </p:spPr>
        <p:txBody>
          <a:bodyPr wrap="square">
            <a:spAutoFit/>
          </a:bodyPr>
          <a:lstStyle/>
          <a:p>
            <a:pPr algn="ctr">
              <a:buNone/>
            </a:pPr>
            <a:r>
              <a:rPr lang="es-CO" sz="3200" dirty="0" smtClean="0"/>
              <a:t>Dios por su gran amor, no los había desechado a pesar de sus pecados, a pesar de que Asiria había esparcido a las tribus del norte y de que Judá pronto sería llevado al exilio por Nabucodonosor.</a:t>
            </a:r>
            <a:endParaRPr lang="es-CO" sz="3200" dirty="0"/>
          </a:p>
        </p:txBody>
      </p:sp>
      <p:sp>
        <p:nvSpPr>
          <p:cNvPr id="10" name="9 Rectángulo"/>
          <p:cNvSpPr/>
          <p:nvPr/>
        </p:nvSpPr>
        <p:spPr>
          <a:xfrm>
            <a:off x="7740352" y="764704"/>
            <a:ext cx="1152128" cy="523220"/>
          </a:xfrm>
          <a:prstGeom prst="rect">
            <a:avLst/>
          </a:prstGeom>
        </p:spPr>
        <p:txBody>
          <a:bodyPr wrap="square">
            <a:spAutoFit/>
          </a:bodyPr>
          <a:lstStyle/>
          <a:p>
            <a:r>
              <a:rPr lang="es-CO" sz="2800" b="1" dirty="0" smtClean="0"/>
              <a:t>Asia</a:t>
            </a:r>
            <a:endParaRPr lang="es-CO" sz="2800" b="1" dirty="0"/>
          </a:p>
        </p:txBody>
      </p:sp>
      <p:sp>
        <p:nvSpPr>
          <p:cNvPr id="11" name="10 Rectángulo"/>
          <p:cNvSpPr/>
          <p:nvPr/>
        </p:nvSpPr>
        <p:spPr>
          <a:xfrm>
            <a:off x="5436096" y="548680"/>
            <a:ext cx="1512168" cy="523220"/>
          </a:xfrm>
          <a:prstGeom prst="rect">
            <a:avLst/>
          </a:prstGeom>
        </p:spPr>
        <p:txBody>
          <a:bodyPr wrap="square">
            <a:spAutoFit/>
          </a:bodyPr>
          <a:lstStyle/>
          <a:p>
            <a:r>
              <a:rPr lang="es-CO" sz="2400" b="1" dirty="0" smtClean="0"/>
              <a:t> </a:t>
            </a:r>
            <a:r>
              <a:rPr lang="es-CO" sz="2800" b="1" dirty="0" smtClean="0"/>
              <a:t>Europa</a:t>
            </a:r>
            <a:endParaRPr lang="es-CO" sz="2800" b="1" dirty="0"/>
          </a:p>
        </p:txBody>
      </p:sp>
      <p:sp>
        <p:nvSpPr>
          <p:cNvPr id="13" name="12 Rectángulo"/>
          <p:cNvSpPr/>
          <p:nvPr/>
        </p:nvSpPr>
        <p:spPr>
          <a:xfrm>
            <a:off x="6804248" y="3068960"/>
            <a:ext cx="1944216" cy="523220"/>
          </a:xfrm>
          <a:prstGeom prst="rect">
            <a:avLst/>
          </a:prstGeom>
        </p:spPr>
        <p:txBody>
          <a:bodyPr wrap="square">
            <a:spAutoFit/>
          </a:bodyPr>
          <a:lstStyle/>
          <a:p>
            <a:r>
              <a:rPr lang="es-CO" sz="2800" b="1" dirty="0" smtClean="0"/>
              <a:t>África</a:t>
            </a:r>
            <a:endParaRPr lang="es-CO"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35842"/>
                                        </p:tgtEl>
                                        <p:attrNameLst>
                                          <p:attrName>style.visibility</p:attrName>
                                        </p:attrNameLst>
                                      </p:cBhvr>
                                      <p:to>
                                        <p:strVal val="visible"/>
                                      </p:to>
                                    </p:set>
                                    <p:animEffect transition="in" filter="wheel(4)">
                                      <p:cBhvr>
                                        <p:cTn id="12" dur="2000"/>
                                        <p:tgtEl>
                                          <p:spTgt spid="35842"/>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
                                        <p:tgtEl>
                                          <p:spTgt spid="11"/>
                                        </p:tgtEl>
                                      </p:cBhvr>
                                    </p:animEffect>
                                    <p:anim calcmode="lin" valueType="num">
                                      <p:cBhvr>
                                        <p:cTn id="23" dur="400" fill="hold"/>
                                        <p:tgtEl>
                                          <p:spTgt spid="11"/>
                                        </p:tgtEl>
                                        <p:attrNameLst>
                                          <p:attrName>ppt_x</p:attrName>
                                        </p:attrNameLst>
                                      </p:cBhvr>
                                      <p:tavLst>
                                        <p:tav tm="0">
                                          <p:val>
                                            <p:strVal val="#ppt_x"/>
                                          </p:val>
                                        </p:tav>
                                        <p:tav tm="100000">
                                          <p:val>
                                            <p:strVal val="#ppt_x"/>
                                          </p:val>
                                        </p:tav>
                                      </p:tavLst>
                                    </p:anim>
                                    <p:anim calcmode="lin" valueType="num">
                                      <p:cBhvr>
                                        <p:cTn id="24" dur="400" fill="hold"/>
                                        <p:tgtEl>
                                          <p:spTgt spid="11"/>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1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11"/>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
                                        <p:tgtEl>
                                          <p:spTgt spid="10"/>
                                        </p:tgtEl>
                                      </p:cBhvr>
                                    </p:animEffect>
                                    <p:anim calcmode="lin" valueType="num">
                                      <p:cBhvr>
                                        <p:cTn id="32" dur="400" fill="hold"/>
                                        <p:tgtEl>
                                          <p:spTgt spid="10"/>
                                        </p:tgtEl>
                                        <p:attrNameLst>
                                          <p:attrName>ppt_x</p:attrName>
                                        </p:attrNameLst>
                                      </p:cBhvr>
                                      <p:tavLst>
                                        <p:tav tm="0">
                                          <p:val>
                                            <p:strVal val="#ppt_x"/>
                                          </p:val>
                                        </p:tav>
                                        <p:tav tm="100000">
                                          <p:val>
                                            <p:strVal val="#ppt_x"/>
                                          </p:val>
                                        </p:tav>
                                      </p:tavLst>
                                    </p:anim>
                                    <p:anim calcmode="lin" valueType="num">
                                      <p:cBhvr>
                                        <p:cTn id="33" dur="400" fill="hold"/>
                                        <p:tgtEl>
                                          <p:spTgt spid="10"/>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3"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100"/>
                                        <p:tgtEl>
                                          <p:spTgt spid="13"/>
                                        </p:tgtEl>
                                      </p:cBhvr>
                                    </p:animEffect>
                                    <p:anim calcmode="lin" valueType="num">
                                      <p:cBhvr>
                                        <p:cTn id="41" dur="400" fill="hold"/>
                                        <p:tgtEl>
                                          <p:spTgt spid="13"/>
                                        </p:tgtEl>
                                        <p:attrNameLst>
                                          <p:attrName>ppt_x</p:attrName>
                                        </p:attrNameLst>
                                      </p:cBhvr>
                                      <p:tavLst>
                                        <p:tav tm="0">
                                          <p:val>
                                            <p:strVal val="#ppt_x"/>
                                          </p:val>
                                        </p:tav>
                                        <p:tav tm="100000">
                                          <p:val>
                                            <p:strVal val="#ppt_x"/>
                                          </p:val>
                                        </p:tav>
                                      </p:tavLst>
                                    </p:anim>
                                    <p:anim calcmode="lin" valueType="num">
                                      <p:cBhvr>
                                        <p:cTn id="42" dur="400" fill="hold"/>
                                        <p:tgtEl>
                                          <p:spTgt spid="13"/>
                                        </p:tgtEl>
                                        <p:attrNameLst>
                                          <p:attrName>ppt_y</p:attrName>
                                        </p:attrNameLst>
                                      </p:cBhvr>
                                      <p:tavLst>
                                        <p:tav tm="0">
                                          <p:val>
                                            <p:strVal val="#ppt_y+0.31"/>
                                          </p:val>
                                        </p:tav>
                                        <p:tav tm="100000">
                                          <p:val>
                                            <p:strVal val="#ppt_y+0.31"/>
                                          </p:val>
                                        </p:tav>
                                      </p:tavLst>
                                    </p:anim>
                                    <p:anim calcmode="lin" valueType="num">
                                      <p:cBhvr>
                                        <p:cTn id="43" dur="600" decel="50000" fill="hold">
                                          <p:stCondLst>
                                            <p:cond delay="400"/>
                                          </p:stCondLst>
                                        </p:cTn>
                                        <p:tgtEl>
                                          <p:spTgt spid="1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4" dur="600" decel="50000" fill="hold">
                                          <p:stCondLst>
                                            <p:cond delay="400"/>
                                          </p:stCondLst>
                                        </p:cTn>
                                        <p:tgtEl>
                                          <p:spTgt spid="1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4" presetClass="entr" presetSubtype="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 to="" calcmode="lin" valueType="num">
                                      <p:cBhvr>
                                        <p:cTn id="49"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P spid="8" grpId="0" animBg="1"/>
      <p:bldP spid="10" grpId="0"/>
      <p:bldP spid="11"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92500" lnSpcReduction="20000"/>
          </a:bodyPr>
          <a:lstStyle/>
          <a:p>
            <a:pPr algn="ctr">
              <a:buNone/>
            </a:pPr>
            <a:r>
              <a:rPr lang="es-CO" dirty="0" smtClean="0"/>
              <a:t> </a:t>
            </a:r>
            <a:r>
              <a:rPr lang="es-CO" sz="3600" b="1" dirty="0" smtClean="0"/>
              <a:t>Isaías hace resaltar esta idea vez tras vez. </a:t>
            </a:r>
            <a:r>
              <a:rPr lang="es-CO" sz="3600" b="1" dirty="0" smtClean="0">
                <a:solidFill>
                  <a:srgbClr val="FF0000"/>
                </a:solidFill>
              </a:rPr>
              <a:t>Isa. 42:1.</a:t>
            </a:r>
          </a:p>
          <a:p>
            <a:pPr algn="ctr">
              <a:buNone/>
            </a:pPr>
            <a:r>
              <a:rPr lang="es-CO" dirty="0" smtClean="0"/>
              <a:t>He aquí mi siervo, yo le sostendré; mi escogido, en quien mi alma tiene contentamiento; he puesto sobre él mi Espíritu; él traerá justicia a las naciones.</a:t>
            </a:r>
          </a:p>
          <a:p>
            <a:pPr algn="ctr">
              <a:buNone/>
            </a:pPr>
            <a:r>
              <a:rPr lang="es-CO" dirty="0" smtClean="0"/>
              <a:t>Y ahora, así dice Jehová Criador tuyo, oh Jacob, y Formador tuyo, oh Israel: No temas, Formador tuyo, oh Israel: No temas, porque yo te redimí; te puse nombre, mío eres tú. </a:t>
            </a:r>
            <a:r>
              <a:rPr lang="es-CO" dirty="0" smtClean="0">
                <a:solidFill>
                  <a:srgbClr val="FF0000"/>
                </a:solidFill>
              </a:rPr>
              <a:t>(43:1).</a:t>
            </a:r>
          </a:p>
          <a:p>
            <a:pPr algn="ctr">
              <a:buNone/>
            </a:pPr>
            <a:endParaRPr lang="es-CO" dirty="0" smtClean="0">
              <a:solidFill>
                <a:srgbClr val="FF0000"/>
              </a:solidFill>
            </a:endParaRPr>
          </a:p>
          <a:p>
            <a:pPr algn="ctr">
              <a:buNone/>
            </a:pPr>
            <a:r>
              <a:rPr lang="es-CO" dirty="0" smtClean="0">
                <a:solidFill>
                  <a:srgbClr val="0070C0"/>
                </a:solidFill>
              </a:rPr>
              <a:t>Por falta de espacio no incluimos las otras sitas referentes a estas promesas, pero si usted desea, léalas:</a:t>
            </a:r>
            <a:r>
              <a:rPr lang="es-CO" dirty="0" smtClean="0"/>
              <a:t> </a:t>
            </a:r>
            <a:r>
              <a:rPr lang="es-CO" dirty="0" smtClean="0">
                <a:solidFill>
                  <a:srgbClr val="FF0000"/>
                </a:solidFill>
              </a:rPr>
              <a:t>(Isa.43:10; Isa.44:8 y 21; Isa.45:4; Isa.55:3-4; Isa.65:8-9 y 22). </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520280"/>
          </a:xfrm>
        </p:spPr>
        <p:txBody>
          <a:bodyPr>
            <a:normAutofit lnSpcReduction="10000"/>
          </a:bodyPr>
          <a:lstStyle/>
          <a:p>
            <a:pPr algn="ctr">
              <a:buNone/>
            </a:pPr>
            <a:r>
              <a:rPr lang="es-CO" b="1" dirty="0" smtClean="0"/>
              <a:t>     </a:t>
            </a:r>
            <a:r>
              <a:rPr lang="es-CO" dirty="0" smtClean="0"/>
              <a:t>Pero ahora Dios les dice en</a:t>
            </a:r>
            <a:r>
              <a:rPr lang="es-CO" b="1" dirty="0" smtClean="0"/>
              <a:t> </a:t>
            </a:r>
            <a:r>
              <a:rPr lang="es-CO" b="1" dirty="0" smtClean="0">
                <a:solidFill>
                  <a:srgbClr val="FF0000"/>
                </a:solidFill>
              </a:rPr>
              <a:t>Isaías 41:10</a:t>
            </a:r>
            <a:r>
              <a:rPr lang="es-CO" b="1" dirty="0" smtClean="0"/>
              <a:t>. “No temas, porque yo estoy contigo; no desmayes, porque yo soy tu Dios que te esfuerzo; siempre te ayudaré, siempre te sustentaré con la diestra de mi justicia”.</a:t>
            </a:r>
          </a:p>
          <a:p>
            <a:pPr>
              <a:buNone/>
            </a:pPr>
            <a:endParaRPr lang="es-CO" b="1" dirty="0" smtClean="0"/>
          </a:p>
        </p:txBody>
      </p:sp>
      <p:sp>
        <p:nvSpPr>
          <p:cNvPr id="4" name="3 Rectángulo"/>
          <p:cNvSpPr/>
          <p:nvPr/>
        </p:nvSpPr>
        <p:spPr>
          <a:xfrm>
            <a:off x="251520" y="2996952"/>
            <a:ext cx="5688632" cy="3416320"/>
          </a:xfrm>
          <a:prstGeom prst="rect">
            <a:avLst/>
          </a:prstGeom>
        </p:spPr>
        <p:txBody>
          <a:bodyPr wrap="square">
            <a:spAutoFit/>
          </a:bodyPr>
          <a:lstStyle/>
          <a:p>
            <a:pPr algn="ctr">
              <a:buNone/>
            </a:pPr>
            <a:r>
              <a:rPr lang="es-CO" sz="3600" dirty="0" smtClean="0">
                <a:solidFill>
                  <a:srgbClr val="0070C0"/>
                </a:solidFill>
              </a:rPr>
              <a:t>“</a:t>
            </a:r>
            <a:r>
              <a:rPr lang="es-CO" sz="3600" b="1" u="sng" dirty="0" smtClean="0">
                <a:solidFill>
                  <a:srgbClr val="0070C0"/>
                </a:solidFill>
              </a:rPr>
              <a:t>No temas, porque yo estoy contigo</a:t>
            </a:r>
            <a:r>
              <a:rPr lang="es-CO" sz="3600" b="1" dirty="0" smtClean="0">
                <a:solidFill>
                  <a:srgbClr val="0070C0"/>
                </a:solidFill>
              </a:rPr>
              <a:t>”, era la promesa maravillosa del Señor.</a:t>
            </a:r>
          </a:p>
          <a:p>
            <a:pPr algn="ctr">
              <a:buNone/>
            </a:pPr>
            <a:endParaRPr lang="es-CO" sz="3600" b="1" dirty="0" smtClean="0">
              <a:solidFill>
                <a:srgbClr val="0070C0"/>
              </a:solidFill>
            </a:endParaRPr>
          </a:p>
          <a:p>
            <a:pPr algn="ctr">
              <a:buNone/>
            </a:pPr>
            <a:r>
              <a:rPr lang="es-CO" sz="3600" b="1" dirty="0" smtClean="0">
                <a:solidFill>
                  <a:srgbClr val="FF0000"/>
                </a:solidFill>
              </a:rPr>
              <a:t>¿Cuál era el motivo para que ellos tuvieran “temor”?</a:t>
            </a:r>
          </a:p>
        </p:txBody>
      </p:sp>
      <p:pic>
        <p:nvPicPr>
          <p:cNvPr id="8194" name="Picture 2" descr="http://t2.gstatic.com/images?q=tbn:ANd9GcSIMxr6DH7V19arg9rBwR8tQAMRy3FD3kzhbNK3EjWvQFr_gESI1w"/>
          <p:cNvPicPr>
            <a:picLocks noChangeAspect="1" noChangeArrowheads="1"/>
          </p:cNvPicPr>
          <p:nvPr/>
        </p:nvPicPr>
        <p:blipFill>
          <a:blip r:embed="rId2" cstate="print"/>
          <a:srcRect/>
          <a:stretch>
            <a:fillRect/>
          </a:stretch>
        </p:blipFill>
        <p:spPr bwMode="auto">
          <a:xfrm>
            <a:off x="6012160" y="3501008"/>
            <a:ext cx="2910830" cy="30220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8194"/>
                                        </p:tgtEl>
                                        <p:attrNameLst>
                                          <p:attrName>style.visibility</p:attrName>
                                        </p:attrNameLst>
                                      </p:cBhvr>
                                      <p:to>
                                        <p:strVal val="visible"/>
                                      </p:to>
                                    </p:set>
                                    <p:anim to="" calcmode="lin" valueType="num">
                                      <p:cBhvr>
                                        <p:cTn id="12" dur="1" fill="hold"/>
                                        <p:tgtEl>
                                          <p:spTgt spid="819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100"/>
                                        <p:tgtEl>
                                          <p:spTgt spid="4">
                                            <p:txEl>
                                              <p:pRg st="0" end="0"/>
                                            </p:txEl>
                                          </p:spTgt>
                                        </p:tgtEl>
                                      </p:cBhvr>
                                    </p:animEffect>
                                    <p:anim calcmode="lin" valueType="num">
                                      <p:cBhvr>
                                        <p:cTn id="18"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9" dur="400" fill="hold"/>
                                        <p:tgtEl>
                                          <p:spTgt spid="4">
                                            <p:txEl>
                                              <p:pRg st="0" end="0"/>
                                            </p:txEl>
                                          </p:spTgt>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nodeType="click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 to="" calcmode="lin" valueType="num">
                                      <p:cBhvr>
                                        <p:cTn id="26" dur="1" fill="hold"/>
                                        <p:tgtEl>
                                          <p:spTgt spid="4">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uiExpand="1"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289451"/>
          </a:xfrm>
          <a:blipFill>
            <a:blip r:embed="rId2" cstate="print"/>
            <a:tile tx="0" ty="0" sx="100000" sy="100000" flip="none" algn="tl"/>
          </a:blipFill>
        </p:spPr>
        <p:txBody>
          <a:bodyPr>
            <a:normAutofit fontScale="92500"/>
          </a:bodyPr>
          <a:lstStyle/>
          <a:p>
            <a:pPr algn="ctr">
              <a:buNone/>
            </a:pPr>
            <a:r>
              <a:rPr lang="es-CO" dirty="0" smtClean="0"/>
              <a:t>    </a:t>
            </a:r>
          </a:p>
          <a:p>
            <a:pPr algn="ctr">
              <a:buNone/>
            </a:pPr>
            <a:r>
              <a:rPr lang="es-CO" sz="3600" dirty="0" smtClean="0"/>
              <a:t>  En tiempos de Isaías había muchos motivos visibles que causaban temor.  El reino del norte, Israel, había sido eliminado por el poderío militar asirio, y parecía que Judá no podría subsistir mucho tiempo más.</a:t>
            </a:r>
          </a:p>
          <a:p>
            <a:pPr>
              <a:buNone/>
            </a:pPr>
            <a:endParaRPr lang="es-CO" sz="3600" dirty="0" smtClean="0"/>
          </a:p>
          <a:p>
            <a:pPr algn="ctr">
              <a:buNone/>
            </a:pPr>
            <a:r>
              <a:rPr lang="es-CO" sz="3900" b="1" dirty="0" smtClean="0">
                <a:solidFill>
                  <a:srgbClr val="FF0000"/>
                </a:solidFill>
              </a:rPr>
              <a:t>     La otra pregunta que surge ahora es: ¿Quién era ese rey del norte? </a:t>
            </a:r>
            <a:endParaRPr lang="es-CO" sz="39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nuevaalianzaenjesus.com/images/ISrael%20y%20juda.jpg"/>
          <p:cNvPicPr>
            <a:picLocks noChangeAspect="1" noChangeArrowheads="1"/>
          </p:cNvPicPr>
          <p:nvPr/>
        </p:nvPicPr>
        <p:blipFill>
          <a:blip r:embed="rId2" cstate="print"/>
          <a:srcRect/>
          <a:stretch>
            <a:fillRect/>
          </a:stretch>
        </p:blipFill>
        <p:spPr bwMode="auto">
          <a:xfrm>
            <a:off x="251520" y="0"/>
            <a:ext cx="4752528" cy="4797152"/>
          </a:xfrm>
          <a:prstGeom prst="rect">
            <a:avLst/>
          </a:prstGeom>
          <a:noFill/>
        </p:spPr>
      </p:pic>
      <p:sp>
        <p:nvSpPr>
          <p:cNvPr id="6" name="5 Rectángulo"/>
          <p:cNvSpPr/>
          <p:nvPr/>
        </p:nvSpPr>
        <p:spPr>
          <a:xfrm>
            <a:off x="251520" y="332656"/>
            <a:ext cx="2160240" cy="2308324"/>
          </a:xfrm>
          <a:prstGeom prst="rect">
            <a:avLst/>
          </a:prstGeom>
          <a:solidFill>
            <a:srgbClr val="FFFF00"/>
          </a:solidFill>
        </p:spPr>
        <p:txBody>
          <a:bodyPr wrap="square">
            <a:spAutoFit/>
          </a:bodyPr>
          <a:lstStyle/>
          <a:p>
            <a:pPr algn="ctr"/>
            <a:r>
              <a:rPr lang="es-CO" sz="2400" dirty="0" smtClean="0">
                <a:solidFill>
                  <a:srgbClr val="FF0000"/>
                </a:solidFill>
              </a:rPr>
              <a:t> </a:t>
            </a:r>
            <a:r>
              <a:rPr lang="es-CO" sz="2400" b="1" dirty="0" smtClean="0">
                <a:solidFill>
                  <a:srgbClr val="FF0000"/>
                </a:solidFill>
              </a:rPr>
              <a:t>Reino del norte, diez tribus y media del pueblo de Israel, capital Samaria.</a:t>
            </a:r>
          </a:p>
        </p:txBody>
      </p:sp>
      <p:sp>
        <p:nvSpPr>
          <p:cNvPr id="7" name="6 Rectángulo"/>
          <p:cNvSpPr/>
          <p:nvPr/>
        </p:nvSpPr>
        <p:spPr>
          <a:xfrm>
            <a:off x="323528" y="5085184"/>
            <a:ext cx="4680520" cy="1200329"/>
          </a:xfrm>
          <a:prstGeom prst="rect">
            <a:avLst/>
          </a:prstGeom>
          <a:solidFill>
            <a:srgbClr val="FFFF00"/>
          </a:solidFill>
        </p:spPr>
        <p:txBody>
          <a:bodyPr wrap="square">
            <a:spAutoFit/>
          </a:bodyPr>
          <a:lstStyle/>
          <a:p>
            <a:pPr algn="ctr"/>
            <a:r>
              <a:rPr lang="es-ES_tradnl" sz="2400" b="1" dirty="0" smtClean="0">
                <a:solidFill>
                  <a:srgbClr val="FF0000"/>
                </a:solidFill>
              </a:rPr>
              <a:t>Reino del sur, dos tribus del pueblo de Israel, Judá y Benjamín y media tribu de Leví, capital Jerusalén</a:t>
            </a:r>
            <a:endParaRPr lang="es-CO" sz="2400" b="1" dirty="0">
              <a:solidFill>
                <a:srgbClr val="FF0000"/>
              </a:solidFill>
            </a:endParaRPr>
          </a:p>
        </p:txBody>
      </p:sp>
      <p:sp>
        <p:nvSpPr>
          <p:cNvPr id="8" name="7 Rectángulo"/>
          <p:cNvSpPr/>
          <p:nvPr/>
        </p:nvSpPr>
        <p:spPr>
          <a:xfrm>
            <a:off x="5148064" y="260649"/>
            <a:ext cx="3995936" cy="6494085"/>
          </a:xfrm>
          <a:prstGeom prst="rect">
            <a:avLst/>
          </a:prstGeom>
        </p:spPr>
        <p:txBody>
          <a:bodyPr wrap="square">
            <a:spAutoFit/>
          </a:bodyPr>
          <a:lstStyle/>
          <a:p>
            <a:pPr algn="ctr"/>
            <a:r>
              <a:rPr lang="es-CO" sz="2400" dirty="0" smtClean="0"/>
              <a:t>Dios había ordenado a su pueblo que cuando entraran a poseer la tierra de Canaán: “</a:t>
            </a:r>
            <a:r>
              <a:rPr lang="es-CO" sz="2400" b="1" dirty="0" smtClean="0"/>
              <a:t>No te inclinarás a sus dioses, ni los servirás, ni harás como ellos hacen; </a:t>
            </a:r>
            <a:r>
              <a:rPr lang="es-CO" sz="2400" b="1" u="sng" dirty="0" smtClean="0">
                <a:solidFill>
                  <a:srgbClr val="0070C0"/>
                </a:solidFill>
              </a:rPr>
              <a:t>antes los destruirás del todo</a:t>
            </a:r>
            <a:r>
              <a:rPr lang="es-CO" sz="2400" b="1" dirty="0" smtClean="0"/>
              <a:t>, y quebrarás totalmente sus estatuas</a:t>
            </a:r>
            <a:r>
              <a:rPr lang="es-CO" sz="2400" dirty="0" smtClean="0"/>
              <a:t>”</a:t>
            </a:r>
            <a:r>
              <a:rPr lang="es-CO" sz="2400" dirty="0" smtClean="0">
                <a:solidFill>
                  <a:srgbClr val="FF0000"/>
                </a:solidFill>
              </a:rPr>
              <a:t> (Éxodo 23:24; 31).</a:t>
            </a:r>
          </a:p>
          <a:p>
            <a:pPr algn="ctr"/>
            <a:endParaRPr lang="es-CO" sz="2000" dirty="0" smtClean="0"/>
          </a:p>
          <a:p>
            <a:pPr algn="ctr"/>
            <a:r>
              <a:rPr lang="es-CO" sz="2000" dirty="0" smtClean="0"/>
              <a:t> Pero que pasó: Las diez tribus que ocuparon la parte norte de Canaán, con el tiempo, hicieron alianzas con sus vecinos paganos, y dejaron poco a poco la fe. En cambio las dos tribus del sur, se mantuvieron fieles a Dios, esto hiso que se dividieran, y por su fe, comenzaron a ser odiados por sus hermanos del norte. </a:t>
            </a:r>
            <a:endParaRPr lang="es-CO"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
                                        <p:tgtEl>
                                          <p:spTgt spid="8">
                                            <p:txEl>
                                              <p:pRg st="0" end="0"/>
                                            </p:txEl>
                                          </p:spTgt>
                                        </p:tgtEl>
                                      </p:cBhvr>
                                    </p:animEffect>
                                    <p:anim calcmode="lin" valueType="num">
                                      <p:cBhvr>
                                        <p:cTn id="8"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8">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8">
                                            <p:txEl>
                                              <p:pRg st="2" end="2"/>
                                            </p:txEl>
                                          </p:spTgt>
                                        </p:tgtEl>
                                        <p:attrNameLst>
                                          <p:attrName>style.visibility</p:attrName>
                                        </p:attrNameLst>
                                      </p:cBhvr>
                                      <p:to>
                                        <p:strVal val="visible"/>
                                      </p:to>
                                    </p:set>
                                    <p:animEffect transition="in" filter="fade">
                                      <p:cBhvr>
                                        <p:cTn id="16" dur="100"/>
                                        <p:tgtEl>
                                          <p:spTgt spid="8">
                                            <p:txEl>
                                              <p:pRg st="2" end="2"/>
                                            </p:txEl>
                                          </p:spTgt>
                                        </p:tgtEl>
                                      </p:cBhvr>
                                    </p:animEffect>
                                    <p:anim calcmode="lin" valueType="num">
                                      <p:cBhvr>
                                        <p:cTn id="17" dur="4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18" dur="400" fill="hold"/>
                                        <p:tgtEl>
                                          <p:spTgt spid="8">
                                            <p:txEl>
                                              <p:pRg st="2" end="2"/>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8">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8">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anim to="" calcmode="lin" valueType="num">
                                      <p:cBhvr>
                                        <p:cTn id="25" dur="1" fill="hold"/>
                                        <p:tgtEl>
                                          <p:spTgt spid="1026"/>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53"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Effect transition="in" filter="fade">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Effect transition="in" filter="fade">
                                      <p:cBhvr>
                                        <p:cTn id="3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uiExpand="1" build="allAtOnce"/>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525344"/>
          </a:xfrm>
          <a:blipFill>
            <a:blip r:embed="rId2" cstate="print"/>
            <a:tile tx="0" ty="0" sx="100000" sy="100000" flip="none" algn="tl"/>
          </a:blipFill>
        </p:spPr>
        <p:txBody>
          <a:bodyPr>
            <a:normAutofit lnSpcReduction="10000"/>
          </a:bodyPr>
          <a:lstStyle/>
          <a:p>
            <a:pPr algn="ctr">
              <a:buNone/>
            </a:pPr>
            <a:r>
              <a:rPr lang="es-CO" sz="2000" dirty="0" smtClean="0"/>
              <a:t>   </a:t>
            </a:r>
            <a:r>
              <a:rPr lang="es-CO" sz="2400" dirty="0" smtClean="0"/>
              <a:t> </a:t>
            </a:r>
            <a:r>
              <a:rPr lang="es-CO" sz="2400" b="1" dirty="0" smtClean="0">
                <a:solidFill>
                  <a:srgbClr val="FF0000"/>
                </a:solidFill>
              </a:rPr>
              <a:t>No puedo continuar con el tema, sin antes aclarar lo siguiente: </a:t>
            </a:r>
          </a:p>
          <a:p>
            <a:pPr>
              <a:buNone/>
            </a:pPr>
            <a:endParaRPr lang="es-CO" sz="2400" dirty="0" smtClean="0"/>
          </a:p>
          <a:p>
            <a:pPr>
              <a:buNone/>
            </a:pPr>
            <a:r>
              <a:rPr lang="es-CO" sz="2400" b="1" dirty="0" smtClean="0">
                <a:solidFill>
                  <a:srgbClr val="FF0000"/>
                </a:solidFill>
              </a:rPr>
              <a:t>1</a:t>
            </a:r>
            <a:r>
              <a:rPr lang="es-CO" sz="2400" dirty="0" smtClean="0"/>
              <a:t>). Quizá en sus mentes quedará la imagen de un Dios cruel.  Pero tenga en cuenta que Dios es el dueño tanto de la tierra como de sus moradores, por lo mismo, Él puede hacer con lo Suyo lo que quiera. </a:t>
            </a:r>
          </a:p>
          <a:p>
            <a:pPr>
              <a:buNone/>
            </a:pPr>
            <a:endParaRPr lang="es-CO" sz="2400" dirty="0" smtClean="0"/>
          </a:p>
          <a:p>
            <a:pPr>
              <a:buNone/>
            </a:pPr>
            <a:r>
              <a:rPr lang="es-CO" sz="2400" dirty="0" smtClean="0">
                <a:solidFill>
                  <a:srgbClr val="FF0000"/>
                </a:solidFill>
              </a:rPr>
              <a:t>2</a:t>
            </a:r>
            <a:r>
              <a:rPr lang="es-CO" sz="2400" dirty="0" smtClean="0"/>
              <a:t>). Tengamos en cuenta que los habitantes de Canaán habían escuchado suficientemente del amor de Dios de su voluntad y de su poder en favor de su pueblo, lo mismo que sucede hoy.</a:t>
            </a:r>
          </a:p>
          <a:p>
            <a:pPr>
              <a:buNone/>
            </a:pPr>
            <a:endParaRPr lang="es-CO" sz="2400" dirty="0" smtClean="0"/>
          </a:p>
          <a:p>
            <a:pPr>
              <a:buNone/>
            </a:pPr>
            <a:r>
              <a:rPr lang="es-CO" sz="2400" dirty="0" smtClean="0">
                <a:solidFill>
                  <a:srgbClr val="FF0000"/>
                </a:solidFill>
              </a:rPr>
              <a:t>3</a:t>
            </a:r>
            <a:r>
              <a:rPr lang="es-CO" sz="2400" dirty="0" smtClean="0"/>
              <a:t>). Por lo tanto, los habitantes de Canaán tenían tres opciones: (</a:t>
            </a:r>
            <a:r>
              <a:rPr lang="es-CO" sz="2800" b="1" dirty="0" smtClean="0">
                <a:solidFill>
                  <a:srgbClr val="FF0000"/>
                </a:solidFill>
              </a:rPr>
              <a:t>1</a:t>
            </a:r>
            <a:r>
              <a:rPr lang="es-CO" sz="2400" dirty="0" smtClean="0"/>
              <a:t>), unirse al pueblo de Israel en su adoración al verdadero Dios como lo había hecho Rahab la ramera de Jericó (</a:t>
            </a:r>
            <a:r>
              <a:rPr lang="es-CO" sz="2800" b="1" dirty="0" smtClean="0">
                <a:solidFill>
                  <a:srgbClr val="FF0000"/>
                </a:solidFill>
              </a:rPr>
              <a:t>2</a:t>
            </a:r>
            <a:r>
              <a:rPr lang="es-CO" sz="2400" dirty="0" smtClean="0"/>
              <a:t>), desalojar inmediatamente el país y (</a:t>
            </a:r>
            <a:r>
              <a:rPr lang="es-CO" sz="2800" b="1" dirty="0" smtClean="0">
                <a:solidFill>
                  <a:srgbClr val="FF0000"/>
                </a:solidFill>
              </a:rPr>
              <a:t>3</a:t>
            </a:r>
            <a:r>
              <a:rPr lang="es-CO" sz="2400" dirty="0" smtClean="0"/>
              <a:t>), pelear con un pueblo tan poderoso que venía en nombre del dueño del país a reclamar su propiedad, del cual no había ninguna posibilidad de salir victorioso. </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dirty="0" smtClean="0">
                <a:latin typeface="Agency FB" pitchFamily="34" charset="0"/>
              </a:rPr>
              <a:t>¿Cuál era la segunda razón de Israel para que sintiera temor?</a:t>
            </a:r>
            <a:endParaRPr lang="es-CO" dirty="0">
              <a:latin typeface="Agency FB" pitchFamily="34" charset="0"/>
            </a:endParaRPr>
          </a:p>
        </p:txBody>
      </p:sp>
      <p:sp>
        <p:nvSpPr>
          <p:cNvPr id="3" name="2 Marcador de contenido"/>
          <p:cNvSpPr>
            <a:spLocks noGrp="1"/>
          </p:cNvSpPr>
          <p:nvPr>
            <p:ph idx="1"/>
          </p:nvPr>
        </p:nvSpPr>
        <p:spPr>
          <a:xfrm>
            <a:off x="457200" y="1600200"/>
            <a:ext cx="8229600" cy="4853136"/>
          </a:xfrm>
        </p:spPr>
        <p:txBody>
          <a:bodyPr>
            <a:normAutofit/>
          </a:bodyPr>
          <a:lstStyle/>
          <a:p>
            <a:pPr algn="ctr">
              <a:buNone/>
            </a:pPr>
            <a:r>
              <a:rPr lang="es-CO" dirty="0" smtClean="0"/>
              <a:t>     </a:t>
            </a:r>
            <a:r>
              <a:rPr lang="es-CO" u="sng" dirty="0" smtClean="0"/>
              <a:t>El desánimo de Israel se debía al temor de que Dios los hubiera abandonado,</a:t>
            </a:r>
            <a:r>
              <a:rPr lang="es-CO" dirty="0" smtClean="0"/>
              <a:t> pero Dios había dicho: “</a:t>
            </a:r>
            <a:r>
              <a:rPr lang="es-CO" dirty="0" smtClean="0">
                <a:solidFill>
                  <a:srgbClr val="0070C0"/>
                </a:solidFill>
              </a:rPr>
              <a:t>Y el </a:t>
            </a:r>
            <a:r>
              <a:rPr lang="es-CO" u="sng" dirty="0" smtClean="0">
                <a:solidFill>
                  <a:srgbClr val="0070C0"/>
                </a:solidFill>
              </a:rPr>
              <a:t>remanente</a:t>
            </a:r>
            <a:r>
              <a:rPr lang="es-CO" dirty="0" smtClean="0">
                <a:solidFill>
                  <a:srgbClr val="0070C0"/>
                </a:solidFill>
              </a:rPr>
              <a:t> que habrá quedado de la casa de Judá </a:t>
            </a:r>
            <a:r>
              <a:rPr lang="es-CO" dirty="0" smtClean="0"/>
              <a:t>(o sea el país del sur)</a:t>
            </a:r>
            <a:r>
              <a:rPr lang="es-CO" dirty="0" smtClean="0">
                <a:solidFill>
                  <a:srgbClr val="0070C0"/>
                </a:solidFill>
              </a:rPr>
              <a:t>, volverá a echar raíz abajo, y a dar fruto arriba</a:t>
            </a:r>
            <a:r>
              <a:rPr lang="es-CO" dirty="0" smtClean="0"/>
              <a:t>” </a:t>
            </a:r>
            <a:r>
              <a:rPr lang="es-CO" dirty="0" smtClean="0">
                <a:solidFill>
                  <a:srgbClr val="FF0000"/>
                </a:solidFill>
              </a:rPr>
              <a:t>(2 Reyes 19:30).</a:t>
            </a:r>
          </a:p>
          <a:p>
            <a:pPr>
              <a:buNone/>
            </a:pPr>
            <a:endParaRPr lang="es-CO" dirty="0" smtClean="0"/>
          </a:p>
          <a:p>
            <a:pPr algn="ctr">
              <a:buNone/>
            </a:pPr>
            <a:r>
              <a:rPr lang="es-CO" dirty="0" smtClean="0"/>
              <a:t>     En ese momento el pueblo necesitaba con urgencia un mensaje de consuelo y esperanza.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blipFill>
            <a:blip r:embed="rId2" cstate="print"/>
            <a:tile tx="0" ty="0" sx="100000" sy="100000" flip="none" algn="tl"/>
          </a:blipFill>
        </p:spPr>
        <p:txBody>
          <a:bodyPr>
            <a:normAutofit lnSpcReduction="10000"/>
          </a:bodyPr>
          <a:lstStyle/>
          <a:p>
            <a:pPr algn="ctr">
              <a:buNone/>
            </a:pPr>
            <a:r>
              <a:rPr lang="es-CO" dirty="0" smtClean="0"/>
              <a:t>    Dios procuró infundirles animo y esperanza a través de Isaías: “</a:t>
            </a:r>
            <a:r>
              <a:rPr lang="es-CO" b="1" dirty="0" smtClean="0"/>
              <a:t>Consolaos, consolaos, pueblo mío, dice vuestro Dios. Hablad al corazón de Jerusalén; decidle a voces que su tiempo es ya cumplido, que su pecado es perdonado; que doble ha recibido de la mano de Jehová por todos sus pecados</a:t>
            </a:r>
            <a:r>
              <a:rPr lang="es-CO" dirty="0" smtClean="0"/>
              <a:t>”. </a:t>
            </a:r>
            <a:r>
              <a:rPr lang="es-CO" dirty="0" smtClean="0">
                <a:solidFill>
                  <a:srgbClr val="FF0000"/>
                </a:solidFill>
              </a:rPr>
              <a:t>(Isa.40:1,2). </a:t>
            </a:r>
          </a:p>
          <a:p>
            <a:pPr algn="ctr">
              <a:buNone/>
            </a:pPr>
            <a:endParaRPr lang="es-CO" dirty="0" smtClean="0"/>
          </a:p>
          <a:p>
            <a:pPr algn="ctr">
              <a:buNone/>
            </a:pPr>
            <a:r>
              <a:rPr lang="es-CO" dirty="0" smtClean="0"/>
              <a:t>Dios les dice que la bendición que recibirían seria el doble de lo que habían recibido como castigo por sus pecados</a:t>
            </a:r>
            <a:r>
              <a:rPr lang="es-CO" dirty="0" smtClean="0">
                <a:solidFill>
                  <a:srgbClr val="FF0000"/>
                </a:solidFill>
              </a:rPr>
              <a:t> (lea 1 Cor.2:9).</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1">
              <a:lumMod val="20000"/>
              <a:lumOff val="80000"/>
            </a:schemeClr>
          </a:solidFill>
        </p:spPr>
        <p:txBody>
          <a:bodyPr>
            <a:normAutofit fontScale="85000" lnSpcReduction="20000"/>
          </a:bodyPr>
          <a:lstStyle/>
          <a:p>
            <a:pPr algn="ctr">
              <a:buNone/>
            </a:pPr>
            <a:r>
              <a:rPr lang="es-CO" b="1" dirty="0" smtClean="0"/>
              <a:t>    “</a:t>
            </a:r>
            <a:r>
              <a:rPr lang="es-CO" b="1" u="sng" dirty="0" smtClean="0"/>
              <a:t>Yo estoy contigo”</a:t>
            </a:r>
            <a:r>
              <a:rPr lang="es-CO" b="1" dirty="0" smtClean="0"/>
              <a:t>, eran las Palabras de Dios </a:t>
            </a:r>
          </a:p>
          <a:p>
            <a:pPr algn="ctr">
              <a:buNone/>
            </a:pPr>
            <a:r>
              <a:rPr lang="es-CO" dirty="0" smtClean="0"/>
              <a:t>    En la época de Isaías el pueblo necesitaba muchísimo la promesa implícita en el nombre Emanuel, de que Dios estaba con su pueblo. </a:t>
            </a:r>
            <a:r>
              <a:rPr lang="es-CO" dirty="0" smtClean="0">
                <a:solidFill>
                  <a:srgbClr val="FF0000"/>
                </a:solidFill>
              </a:rPr>
              <a:t>(Isa.7:14).</a:t>
            </a:r>
          </a:p>
          <a:p>
            <a:pPr>
              <a:buNone/>
            </a:pPr>
            <a:endParaRPr lang="es-CO" dirty="0" smtClean="0"/>
          </a:p>
          <a:p>
            <a:pPr algn="ctr">
              <a:buNone/>
            </a:pPr>
            <a:r>
              <a:rPr lang="es-CO" dirty="0" smtClean="0"/>
              <a:t>     El texto da a entender que todo el tiempo que ellos estuvieron en la esclavitud, Dios siempre estuvo a su lado, deseando que terminaran los setenta años que Él había determinado. </a:t>
            </a:r>
          </a:p>
          <a:p>
            <a:endParaRPr lang="es-CO" dirty="0" smtClean="0"/>
          </a:p>
          <a:p>
            <a:pPr algn="ctr">
              <a:buNone/>
            </a:pPr>
            <a:r>
              <a:rPr lang="es-CO" dirty="0" smtClean="0"/>
              <a:t>     Note que Dios ya les tenia lista la medicina para la enfermedad del desanimo. Así sucede non nosotros hoy: a través de su Palabra Dios nos dice cual será nuestro futuro, pruebas y dificultades, pero Él tiene para nosotros en cada dificultad una puerta de escape, y finalmente la victoria en Cristo Jesús.</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
                                        <p:tgtEl>
                                          <p:spTgt spid="3">
                                            <p:txEl>
                                              <p:pRg st="5" end="5"/>
                                            </p:txEl>
                                          </p:spTgt>
                                        </p:tgtEl>
                                      </p:cBhvr>
                                    </p:animEffect>
                                    <p:anim calcmode="lin" valueType="num">
                                      <p:cBhvr>
                                        <p:cTn id="44"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b="1" dirty="0" smtClean="0">
                <a:latin typeface="Agency FB" pitchFamily="34" charset="0"/>
              </a:rPr>
              <a:t>Dios anuncia que su pueblo saldrá victorioso</a:t>
            </a:r>
            <a:endParaRPr lang="es-CO" b="1" dirty="0">
              <a:latin typeface="Agency FB" pitchFamily="34" charset="0"/>
            </a:endParaRPr>
          </a:p>
        </p:txBody>
      </p:sp>
      <p:sp>
        <p:nvSpPr>
          <p:cNvPr id="3" name="2 Marcador de contenido"/>
          <p:cNvSpPr>
            <a:spLocks noGrp="1"/>
          </p:cNvSpPr>
          <p:nvPr>
            <p:ph idx="1"/>
          </p:nvPr>
        </p:nvSpPr>
        <p:spPr>
          <a:xfrm>
            <a:off x="457200" y="1600200"/>
            <a:ext cx="8229600" cy="4925144"/>
          </a:xfrm>
          <a:solidFill>
            <a:schemeClr val="accent2">
              <a:lumMod val="20000"/>
              <a:lumOff val="80000"/>
            </a:schemeClr>
          </a:solidFill>
        </p:spPr>
        <p:txBody>
          <a:bodyPr>
            <a:normAutofit/>
          </a:bodyPr>
          <a:lstStyle/>
          <a:p>
            <a:pPr algn="ctr">
              <a:buNone/>
            </a:pPr>
            <a:r>
              <a:rPr lang="es-CO" b="1" baseline="30000" dirty="0" smtClean="0"/>
              <a:t> </a:t>
            </a:r>
            <a:r>
              <a:rPr lang="es-CO" b="1" dirty="0" smtClean="0"/>
              <a:t>  </a:t>
            </a:r>
            <a:r>
              <a:rPr lang="es-CO" b="1" dirty="0" smtClean="0">
                <a:solidFill>
                  <a:srgbClr val="FF0000"/>
                </a:solidFill>
              </a:rPr>
              <a:t> Isaías 41:11.</a:t>
            </a:r>
            <a:r>
              <a:rPr lang="es-CO" b="1" dirty="0" smtClean="0"/>
              <a:t> </a:t>
            </a:r>
            <a:r>
              <a:rPr lang="es-CO" b="1" dirty="0" smtClean="0">
                <a:solidFill>
                  <a:srgbClr val="0070C0"/>
                </a:solidFill>
              </a:rPr>
              <a:t>He aquí que todos los que se enojan contra ti serán avergonzados y confundidos; serán como nada y perecerán los que contienden contigo.</a:t>
            </a:r>
          </a:p>
          <a:p>
            <a:pPr>
              <a:buNone/>
            </a:pPr>
            <a:endParaRPr lang="es-CO" b="1" dirty="0" smtClean="0"/>
          </a:p>
          <a:p>
            <a:pPr algn="ctr">
              <a:buNone/>
            </a:pPr>
            <a:r>
              <a:rPr lang="es-CO" b="1" dirty="0" smtClean="0"/>
              <a:t>    </a:t>
            </a:r>
            <a:r>
              <a:rPr lang="es-CO" dirty="0" smtClean="0"/>
              <a:t>Pero si en verdad </a:t>
            </a:r>
            <a:r>
              <a:rPr lang="es-CO" u="sng" dirty="0" smtClean="0"/>
              <a:t>oyeres su voz e hicieres todo lo que yo te dijere</a:t>
            </a:r>
            <a:r>
              <a:rPr lang="es-CO" dirty="0" smtClean="0"/>
              <a:t>, </a:t>
            </a:r>
            <a:r>
              <a:rPr lang="es-CO" dirty="0" smtClean="0">
                <a:solidFill>
                  <a:srgbClr val="0070C0"/>
                </a:solidFill>
              </a:rPr>
              <a:t>seré enemigo de tus enemigos, y afligiré a los que te afligieren</a:t>
            </a:r>
            <a:r>
              <a:rPr lang="es-CO" b="1" dirty="0" smtClean="0">
                <a:solidFill>
                  <a:srgbClr val="0070C0"/>
                </a:solidFill>
              </a:rPr>
              <a:t> </a:t>
            </a:r>
            <a:r>
              <a:rPr lang="es-CO" dirty="0" smtClean="0">
                <a:solidFill>
                  <a:srgbClr val="FF0000"/>
                </a:solidFill>
              </a:rPr>
              <a:t>Exo 23:22.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
                                        <p:tgtEl>
                                          <p:spTgt spid="3">
                                            <p:txEl>
                                              <p:pRg st="0" end="0"/>
                                            </p:txEl>
                                          </p:spTgt>
                                        </p:tgtEl>
                                      </p:cBhvr>
                                    </p:animEffect>
                                    <p:anim calcmode="lin" valueType="num">
                                      <p:cBhvr>
                                        <p:cTn id="22"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fade">
                                      <p:cBhvr>
                                        <p:cTn id="30" dur="100"/>
                                        <p:tgtEl>
                                          <p:spTgt spid="3">
                                            <p:txEl>
                                              <p:pRg st="2" end="2"/>
                                            </p:txEl>
                                          </p:spTgt>
                                        </p:tgtEl>
                                      </p:cBhvr>
                                    </p:animEffect>
                                    <p:anim calcmode="lin" valueType="num">
                                      <p:cBhvr>
                                        <p:cTn id="31"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2"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a:bodyPr>
          <a:lstStyle/>
          <a:p>
            <a:pPr algn="ctr">
              <a:buNone/>
            </a:pPr>
            <a:r>
              <a:rPr lang="es-CO" b="1" dirty="0" smtClean="0"/>
              <a:t>    </a:t>
            </a:r>
            <a:r>
              <a:rPr lang="es-CO" dirty="0" smtClean="0"/>
              <a:t> La promesa de Dios para sus hijos es que:</a:t>
            </a:r>
            <a:r>
              <a:rPr lang="es-CO" b="1" dirty="0" smtClean="0"/>
              <a:t>  “</a:t>
            </a:r>
            <a:r>
              <a:rPr lang="es-CO" dirty="0" smtClean="0">
                <a:solidFill>
                  <a:srgbClr val="0070C0"/>
                </a:solidFill>
              </a:rPr>
              <a:t>Todos los que se enojan contra ti serán avergonzados y confundidos, serán como nada y perecerán los que contienden contigo</a:t>
            </a:r>
            <a:r>
              <a:rPr lang="es-CO" b="1" dirty="0" smtClean="0"/>
              <a:t>”. </a:t>
            </a:r>
            <a:r>
              <a:rPr lang="es-CO" dirty="0" smtClean="0"/>
              <a:t>Y además dice:</a:t>
            </a:r>
            <a:r>
              <a:rPr lang="es-CO" dirty="0" smtClean="0">
                <a:solidFill>
                  <a:srgbClr val="0070C0"/>
                </a:solidFill>
              </a:rPr>
              <a:t> “seré enemigo de tus enemigos, y afligiré a los que te afligieren”</a:t>
            </a:r>
            <a:r>
              <a:rPr lang="es-CO" b="1" dirty="0" smtClean="0"/>
              <a:t> </a:t>
            </a:r>
          </a:p>
          <a:p>
            <a:pPr>
              <a:buNone/>
            </a:pPr>
            <a:r>
              <a:rPr lang="es-CO" dirty="0" smtClean="0"/>
              <a:t>   </a:t>
            </a:r>
          </a:p>
          <a:p>
            <a:pPr algn="ctr">
              <a:buNone/>
            </a:pPr>
            <a:r>
              <a:rPr lang="es-CO" dirty="0" smtClean="0"/>
              <a:t>    Esta promesa se cumplió de una manera impresionante </a:t>
            </a:r>
            <a:r>
              <a:rPr lang="es-CO" u="sng" dirty="0" smtClean="0">
                <a:solidFill>
                  <a:srgbClr val="FF0000"/>
                </a:solidFill>
              </a:rPr>
              <a:t>Primero</a:t>
            </a:r>
            <a:r>
              <a:rPr lang="es-CO" dirty="0" smtClean="0">
                <a:solidFill>
                  <a:srgbClr val="FF0000"/>
                </a:solidFill>
              </a:rPr>
              <a:t>:</a:t>
            </a:r>
            <a:r>
              <a:rPr lang="es-CO" dirty="0" smtClean="0"/>
              <a:t> En la destrucción del ejército de Senaquerib, y muerte del mismo Senaquerib.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92500" lnSpcReduction="20000"/>
          </a:bodyPr>
          <a:lstStyle/>
          <a:p>
            <a:pPr>
              <a:buNone/>
            </a:pPr>
            <a:r>
              <a:rPr lang="es-CO" dirty="0" smtClean="0">
                <a:solidFill>
                  <a:srgbClr val="FF0000"/>
                </a:solidFill>
              </a:rPr>
              <a:t>     2 Reyes 18:17-cap.19.</a:t>
            </a:r>
            <a:r>
              <a:rPr lang="es-CO" dirty="0" smtClean="0"/>
              <a:t> Relata la invasión del territorio de Judá por parte de Senaquerib rey de Asiria, cuando Ezequías rey de Judá clamó a Dios en busca de ayuda, “</a:t>
            </a:r>
            <a:r>
              <a:rPr lang="es-CO" dirty="0" smtClean="0">
                <a:solidFill>
                  <a:srgbClr val="0070C0"/>
                </a:solidFill>
              </a:rPr>
              <a:t>Y aconteció que </a:t>
            </a:r>
            <a:r>
              <a:rPr lang="es-CO" u="sng" dirty="0" smtClean="0">
                <a:solidFill>
                  <a:srgbClr val="0070C0"/>
                </a:solidFill>
              </a:rPr>
              <a:t>aquella misma</a:t>
            </a:r>
            <a:r>
              <a:rPr lang="es-CO" dirty="0" smtClean="0">
                <a:solidFill>
                  <a:srgbClr val="0070C0"/>
                </a:solidFill>
              </a:rPr>
              <a:t> noche salió el ángel de Jehová, y mató en el campamento de los asirios a </a:t>
            </a:r>
            <a:r>
              <a:rPr lang="es-CO" b="1" u="sng" dirty="0" smtClean="0">
                <a:solidFill>
                  <a:srgbClr val="0070C0"/>
                </a:solidFill>
              </a:rPr>
              <a:t>ciento ochenta y cinco mil</a:t>
            </a:r>
            <a:r>
              <a:rPr lang="es-CO" dirty="0" smtClean="0"/>
              <a:t>; y cuando se levantaron por la mañana, he aquí que todo era cuerpos de muertos.</a:t>
            </a:r>
            <a:r>
              <a:rPr lang="es-CO" baseline="30000" dirty="0" smtClean="0"/>
              <a:t> </a:t>
            </a:r>
          </a:p>
          <a:p>
            <a:endParaRPr lang="es-CO" baseline="30000" dirty="0" smtClean="0"/>
          </a:p>
          <a:p>
            <a:pPr>
              <a:buNone/>
            </a:pPr>
            <a:r>
              <a:rPr lang="es-CO" baseline="30000" dirty="0" smtClean="0"/>
              <a:t>     </a:t>
            </a:r>
            <a:r>
              <a:rPr lang="es-CO" dirty="0" smtClean="0"/>
              <a:t> Entonces Senaquerib rey de Asiria se fue, y volvió a Nínive, donde se quedó. Y aconteció que mientras él adoraba en el templo de Nisroc su dios, Adramelec y Sarezer sus hijos lo hirieron a espada, y huyeron a tierra de Ararat. Y reinó en su lugar Esar-hadón su hijo </a:t>
            </a:r>
            <a:r>
              <a:rPr lang="es-CO" dirty="0" smtClean="0">
                <a:solidFill>
                  <a:srgbClr val="FF0000"/>
                </a:solidFill>
              </a:rPr>
              <a:t>(2 Rey.19:35-37).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1">
              <a:lumMod val="20000"/>
              <a:lumOff val="80000"/>
            </a:schemeClr>
          </a:solidFill>
        </p:spPr>
        <p:txBody>
          <a:bodyPr>
            <a:normAutofit lnSpcReduction="10000"/>
          </a:bodyPr>
          <a:lstStyle/>
          <a:p>
            <a:pPr>
              <a:buNone/>
            </a:pPr>
            <a:r>
              <a:rPr lang="es-CO" dirty="0" smtClean="0"/>
              <a:t>    </a:t>
            </a:r>
            <a:r>
              <a:rPr lang="es-CO" u="sng" dirty="0" smtClean="0">
                <a:solidFill>
                  <a:srgbClr val="FF0000"/>
                </a:solidFill>
              </a:rPr>
              <a:t>Segundo</a:t>
            </a:r>
            <a:r>
              <a:rPr lang="es-CO" dirty="0" smtClean="0">
                <a:solidFill>
                  <a:srgbClr val="FF0000"/>
                </a:solidFill>
              </a:rPr>
              <a:t>. </a:t>
            </a:r>
            <a:r>
              <a:rPr lang="es-CO" dirty="0" smtClean="0"/>
              <a:t>Las 10 tribus o reino del norte que estaba formado por: Gad, Dan,Isacar,Manasés, Neftalí, Zabulón, Aser, Simeón, Rubén, Efraín y la mitad de la tribu de Leví.</a:t>
            </a:r>
          </a:p>
          <a:p>
            <a:endParaRPr lang="es-CO" dirty="0" smtClean="0"/>
          </a:p>
          <a:p>
            <a:pPr algn="ctr">
              <a:buNone/>
            </a:pPr>
            <a:r>
              <a:rPr lang="es-CO" dirty="0" smtClean="0"/>
              <a:t>    Estas tribus no cumplieron con la orden de “no inclinarse a sus dioses, ni servirles, ni hacer como ellos hace. Antes quebraras enteramente sus dioses”</a:t>
            </a:r>
            <a:r>
              <a:rPr lang="es-CO" dirty="0" smtClean="0">
                <a:solidFill>
                  <a:srgbClr val="FF0000"/>
                </a:solidFill>
              </a:rPr>
              <a:t> (Éxodo 23:24). </a:t>
            </a:r>
            <a:r>
              <a:rPr lang="es-CO" dirty="0" smtClean="0"/>
              <a:t>Dios les dice:</a:t>
            </a:r>
            <a:r>
              <a:rPr lang="es-CO" dirty="0" smtClean="0">
                <a:solidFill>
                  <a:srgbClr val="FF0000"/>
                </a:solidFill>
              </a:rPr>
              <a:t> </a:t>
            </a:r>
            <a:r>
              <a:rPr lang="es-CO" dirty="0" smtClean="0">
                <a:solidFill>
                  <a:srgbClr val="0070C0"/>
                </a:solidFill>
              </a:rPr>
              <a:t>“Pondré en tus manos los habitantes del país, </a:t>
            </a:r>
            <a:r>
              <a:rPr lang="es-CO" u="sng" dirty="0" smtClean="0">
                <a:solidFill>
                  <a:srgbClr val="0070C0"/>
                </a:solidFill>
              </a:rPr>
              <a:t>y tu los echarás de delante de ti”</a:t>
            </a:r>
            <a:r>
              <a:rPr lang="es-CO" u="sng" dirty="0" smtClean="0">
                <a:solidFill>
                  <a:srgbClr val="FF0000"/>
                </a:solidFill>
              </a:rPr>
              <a:t> </a:t>
            </a:r>
            <a:r>
              <a:rPr lang="es-CO" dirty="0" smtClean="0">
                <a:solidFill>
                  <a:srgbClr val="FF0000"/>
                </a:solidFill>
              </a:rPr>
              <a:t>(verso 31).</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264696"/>
          </a:xfrm>
          <a:solidFill>
            <a:schemeClr val="bg1"/>
          </a:solidFill>
        </p:spPr>
        <p:txBody>
          <a:bodyPr>
            <a:normAutofit fontScale="77500" lnSpcReduction="20000"/>
          </a:bodyPr>
          <a:lstStyle/>
          <a:p>
            <a:pPr>
              <a:buNone/>
            </a:pPr>
            <a:r>
              <a:rPr lang="es-ES" dirty="0" smtClean="0"/>
              <a:t>      </a:t>
            </a:r>
            <a:r>
              <a:rPr lang="es-ES" sz="4000" dirty="0" smtClean="0">
                <a:solidFill>
                  <a:srgbClr val="FF0000"/>
                </a:solidFill>
              </a:rPr>
              <a:t>2 Reyes 17:14-17 </a:t>
            </a:r>
            <a:r>
              <a:rPr lang="es-ES" sz="3400" dirty="0" smtClean="0"/>
              <a:t>dice: “</a:t>
            </a:r>
            <a:r>
              <a:rPr lang="es-CO" sz="3400" baseline="30000" dirty="0" smtClean="0"/>
              <a:t>14</a:t>
            </a:r>
            <a:r>
              <a:rPr lang="es-CO" sz="3400" dirty="0" smtClean="0"/>
              <a:t> Mas ellos no obedecieron, antes endurecieron su cerviz, como la cerviz de sus padres, los cuales no creyeron en Jehová su Dios. </a:t>
            </a:r>
          </a:p>
          <a:p>
            <a:pPr>
              <a:buNone/>
            </a:pPr>
            <a:r>
              <a:rPr lang="es-CO" sz="3400" dirty="0" smtClean="0"/>
              <a:t>      </a:t>
            </a:r>
            <a:r>
              <a:rPr lang="es-CO" sz="3400" baseline="30000" dirty="0" smtClean="0"/>
              <a:t>15</a:t>
            </a:r>
            <a:r>
              <a:rPr lang="es-CO" sz="3400" dirty="0" smtClean="0"/>
              <a:t> Y desecharon sus estatutos, y el pacto que él había hecho con sus padres, y los testimonios que él había prescrito a ellos; y siguieron la vanidad, y se hicieron vanos, y fueron en pos de las naciones que estaban alrededor de ellos, de las cuales Jehová les había mandado que no hiciesen a la manera de ellas. </a:t>
            </a:r>
          </a:p>
          <a:p>
            <a:pPr>
              <a:buNone/>
            </a:pPr>
            <a:r>
              <a:rPr lang="es-CO" sz="3400" dirty="0" smtClean="0"/>
              <a:t>    </a:t>
            </a:r>
          </a:p>
          <a:p>
            <a:pPr>
              <a:buNone/>
            </a:pPr>
            <a:r>
              <a:rPr lang="es-CO" sz="3400" baseline="30000" dirty="0" smtClean="0"/>
              <a:t>       16</a:t>
            </a:r>
            <a:r>
              <a:rPr lang="es-CO" sz="3400" dirty="0" smtClean="0"/>
              <a:t> Dejaron todos los mandamientos de Jehová su Dios, y se hicieron imágenes fundidas de dos becerros, y también imágenes de Asera, y adoraron a todo el ejército de los cielos, y sirvieron a Baal;    </a:t>
            </a:r>
            <a:r>
              <a:rPr lang="es-CO" sz="3400" baseline="30000" dirty="0" smtClean="0"/>
              <a:t>17</a:t>
            </a:r>
            <a:r>
              <a:rPr lang="es-CO" sz="3400" dirty="0" smtClean="0"/>
              <a:t> e hicieron pasar a sus hijos y a sus hijas por fuego; y se dieron a adivinaciones y agüeros, y se entregaron a hacer lo malo ante los ojos de Jehová, provocándole a ira.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p:spPr>
        <p:txBody>
          <a:bodyPr>
            <a:normAutofit fontScale="85000" lnSpcReduction="10000"/>
          </a:bodyPr>
          <a:lstStyle/>
          <a:p>
            <a:pPr algn="ctr">
              <a:buNone/>
            </a:pPr>
            <a:r>
              <a:rPr lang="es-CO" dirty="0" smtClean="0">
                <a:solidFill>
                  <a:srgbClr val="0070C0"/>
                </a:solidFill>
              </a:rPr>
              <a:t>    </a:t>
            </a:r>
            <a:r>
              <a:rPr lang="es-CO" dirty="0" smtClean="0"/>
              <a:t>Fuera de desobedecer a Dios,</a:t>
            </a:r>
            <a:r>
              <a:rPr lang="es-CO" dirty="0" smtClean="0">
                <a:solidFill>
                  <a:srgbClr val="0070C0"/>
                </a:solidFill>
              </a:rPr>
              <a:t> </a:t>
            </a:r>
            <a:r>
              <a:rPr lang="es-CO" dirty="0" smtClean="0"/>
              <a:t>el reino del Norte, Israel, </a:t>
            </a:r>
            <a:r>
              <a:rPr lang="es-CO" dirty="0" smtClean="0">
                <a:solidFill>
                  <a:srgbClr val="0070C0"/>
                </a:solidFill>
              </a:rPr>
              <a:t>y comenzaron a mirar de mal gusto a sus hermanos del sur porque se mantenían fieles a los mandamientos de Dios. Y estaba continuamente en guerra con Judá, </a:t>
            </a:r>
          </a:p>
          <a:p>
            <a:pPr>
              <a:buNone/>
            </a:pPr>
            <a:endParaRPr lang="es-CO" dirty="0" smtClean="0">
              <a:solidFill>
                <a:srgbClr val="FF0000"/>
              </a:solidFill>
            </a:endParaRPr>
          </a:p>
          <a:p>
            <a:pPr>
              <a:buNone/>
            </a:pPr>
            <a:r>
              <a:rPr lang="es-CO" dirty="0" smtClean="0">
                <a:solidFill>
                  <a:srgbClr val="FF0000"/>
                </a:solidFill>
              </a:rPr>
              <a:t> </a:t>
            </a:r>
            <a:r>
              <a:rPr lang="es-CO" dirty="0" smtClean="0"/>
              <a:t>    Estas 10 tribus fueron tomadas cautivas en el tiempo de la deportación a Babilonia llamado la diaspora en el año 720 A.C. Estas 10 tribus o reino del norte nunca regresaron a ocupar su territorio y continua perdido.</a:t>
            </a:r>
          </a:p>
          <a:p>
            <a:endParaRPr lang="es-CO" u="sng" dirty="0" smtClean="0">
              <a:solidFill>
                <a:srgbClr val="0070C0"/>
              </a:solidFill>
            </a:endParaRPr>
          </a:p>
          <a:p>
            <a:pPr>
              <a:buNone/>
            </a:pPr>
            <a:r>
              <a:rPr lang="es-CO" dirty="0" smtClean="0">
                <a:solidFill>
                  <a:srgbClr val="FF0000"/>
                </a:solidFill>
              </a:rPr>
              <a:t>     2 Rey.17:18 </a:t>
            </a:r>
            <a:r>
              <a:rPr lang="es-CO" dirty="0" smtClean="0"/>
              <a:t>dice:</a:t>
            </a:r>
            <a:r>
              <a:rPr lang="es-CO" dirty="0" smtClean="0">
                <a:solidFill>
                  <a:srgbClr val="0070C0"/>
                </a:solidFill>
              </a:rPr>
              <a:t> “Jehová, por tanto, se airó en gran manera contra Israel </a:t>
            </a:r>
            <a:r>
              <a:rPr lang="es-CO" dirty="0" smtClean="0"/>
              <a:t>(el reino del norte)</a:t>
            </a:r>
            <a:r>
              <a:rPr lang="es-CO" dirty="0" smtClean="0">
                <a:solidFill>
                  <a:srgbClr val="0070C0"/>
                </a:solidFill>
              </a:rPr>
              <a:t>, y los quitó de delante de su rostro; y no quedó sino sólo la tribu de Judá.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nuevaalianzaenjesus.com/images/ISrael%20y%20juda.jpg"/>
          <p:cNvPicPr>
            <a:picLocks noChangeAspect="1" noChangeArrowheads="1"/>
          </p:cNvPicPr>
          <p:nvPr/>
        </p:nvPicPr>
        <p:blipFill>
          <a:blip r:embed="rId2" cstate="print"/>
          <a:srcRect/>
          <a:stretch>
            <a:fillRect/>
          </a:stretch>
        </p:blipFill>
        <p:spPr bwMode="auto">
          <a:xfrm>
            <a:off x="251520" y="332656"/>
            <a:ext cx="4896544" cy="5976664"/>
          </a:xfrm>
          <a:prstGeom prst="rect">
            <a:avLst/>
          </a:prstGeom>
          <a:noFill/>
        </p:spPr>
      </p:pic>
      <p:sp>
        <p:nvSpPr>
          <p:cNvPr id="13" name="12 Menos"/>
          <p:cNvSpPr/>
          <p:nvPr/>
        </p:nvSpPr>
        <p:spPr>
          <a:xfrm rot="19096175">
            <a:off x="972667" y="2014062"/>
            <a:ext cx="5310016" cy="345720"/>
          </a:xfrm>
          <a:prstGeom prst="mathMinus">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4" name="13 Menos"/>
          <p:cNvSpPr/>
          <p:nvPr/>
        </p:nvSpPr>
        <p:spPr>
          <a:xfrm rot="3808842">
            <a:off x="1396924" y="2386672"/>
            <a:ext cx="5023223" cy="227375"/>
          </a:xfrm>
          <a:prstGeom prst="mathMinus">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5" name="14 Rectángulo"/>
          <p:cNvSpPr/>
          <p:nvPr/>
        </p:nvSpPr>
        <p:spPr>
          <a:xfrm>
            <a:off x="5580112" y="764704"/>
            <a:ext cx="3312368" cy="5262979"/>
          </a:xfrm>
          <a:prstGeom prst="rect">
            <a:avLst/>
          </a:prstGeom>
        </p:spPr>
        <p:txBody>
          <a:bodyPr wrap="square">
            <a:spAutoFit/>
          </a:bodyPr>
          <a:lstStyle/>
          <a:p>
            <a:pPr algn="ctr"/>
            <a:r>
              <a:rPr lang="es-CO" sz="2800" b="1" dirty="0" smtClean="0"/>
              <a:t> Dios había dicho: </a:t>
            </a:r>
            <a:r>
              <a:rPr lang="es-CO" sz="2800" b="1" dirty="0" smtClean="0">
                <a:solidFill>
                  <a:srgbClr val="0070C0"/>
                </a:solidFill>
              </a:rPr>
              <a:t>“He aquí que todos los que se enojan contra ti serán avergonzados y confundidos; serán como nada y perecerán los que contienden contigo. Seré enemigo de tus enemigos, y afligiré a los que te afligieren” </a:t>
            </a:r>
            <a:endParaRPr lang="es-CO"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to="" calcmode="lin" valueType="num">
                                      <p:cBhvr>
                                        <p:cTn id="12" dur="1" fill="hold"/>
                                        <p:tgtEl>
                                          <p:spTgt spid="1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to="" calcmode="lin" valueType="num">
                                      <p:cBhvr>
                                        <p:cTn id="17" dur="1" fill="hold"/>
                                        <p:tgtEl>
                                          <p:spTgt spid="13"/>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to="" calcmode="lin" valueType="num">
                                      <p:cBhvr>
                                        <p:cTn id="22" dur="1" fill="hold"/>
                                        <p:tgtEl>
                                          <p:spTgt spid="1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496944" cy="6120680"/>
          </a:xfrm>
        </p:spPr>
        <p:txBody>
          <a:bodyPr>
            <a:normAutofit fontScale="85000" lnSpcReduction="20000"/>
          </a:bodyPr>
          <a:lstStyle/>
          <a:p>
            <a:pPr algn="ctr">
              <a:buNone/>
            </a:pPr>
            <a:r>
              <a:rPr lang="es-CO" dirty="0" smtClean="0"/>
              <a:t>    El que lucha contra el pueblo de Dios lucha contra Dios mismo.</a:t>
            </a:r>
          </a:p>
          <a:p>
            <a:pPr algn="ctr">
              <a:buNone/>
            </a:pPr>
            <a:endParaRPr lang="es-CO" dirty="0" smtClean="0"/>
          </a:p>
          <a:p>
            <a:pPr algn="ctr">
              <a:buNone/>
            </a:pPr>
            <a:r>
              <a:rPr lang="es-CO" dirty="0" smtClean="0">
                <a:solidFill>
                  <a:srgbClr val="0070C0"/>
                </a:solidFill>
              </a:rPr>
              <a:t>Un ejemplo de ello lo encontramos en el N. testamento.</a:t>
            </a:r>
          </a:p>
          <a:p>
            <a:pPr algn="ctr">
              <a:buNone/>
            </a:pPr>
            <a:r>
              <a:rPr lang="es-CO" dirty="0" smtClean="0">
                <a:solidFill>
                  <a:srgbClr val="FF0000"/>
                </a:solidFill>
              </a:rPr>
              <a:t>Hechos 8:3.</a:t>
            </a:r>
          </a:p>
          <a:p>
            <a:pPr algn="ctr">
              <a:buNone/>
            </a:pPr>
            <a:r>
              <a:rPr lang="es-ES" u="sng" dirty="0" smtClean="0"/>
              <a:t>Entonces Saulo asolaba la iglesia, entrando por las casas: y trayendo hombres y mujeres, los entregaba en la cárcel.</a:t>
            </a:r>
          </a:p>
          <a:p>
            <a:endParaRPr lang="es-CO" dirty="0" smtClean="0"/>
          </a:p>
          <a:p>
            <a:pPr algn="ctr">
              <a:buNone/>
            </a:pPr>
            <a:r>
              <a:rPr lang="es-CO" dirty="0" smtClean="0"/>
              <a:t>    </a:t>
            </a:r>
            <a:r>
              <a:rPr lang="es-CO" sz="2800" dirty="0" smtClean="0"/>
              <a:t> </a:t>
            </a:r>
            <a:r>
              <a:rPr lang="es-CO" sz="3300" dirty="0" smtClean="0"/>
              <a:t>Mas yendo por el camino, aconteció que al llegar cerca de Damasco, repentinamente le rodeó un resplandor de luz del cielo;   y cayendo en tierra, oyó una voz que le decía: </a:t>
            </a:r>
            <a:r>
              <a:rPr lang="es-CO" sz="3300" u="sng" dirty="0" smtClean="0">
                <a:solidFill>
                  <a:srgbClr val="0070C0"/>
                </a:solidFill>
              </a:rPr>
              <a:t>Saulo, Saulo, ¿por qué me persigues?</a:t>
            </a:r>
            <a:r>
              <a:rPr lang="es-CO" sz="3800" dirty="0" smtClean="0"/>
              <a:t> </a:t>
            </a:r>
            <a:r>
              <a:rPr lang="es-CO" sz="3600" dirty="0" smtClean="0"/>
              <a:t>El dijo: ¿Quién eres, Señor? Y le dijo: </a:t>
            </a:r>
            <a:r>
              <a:rPr lang="es-CO" sz="3600" u="sng" dirty="0" smtClean="0">
                <a:solidFill>
                  <a:srgbClr val="0070C0"/>
                </a:solidFill>
              </a:rPr>
              <a:t>Yo soy Jesús, a quien tú persigues</a:t>
            </a:r>
            <a:r>
              <a:rPr lang="es-CO" sz="3600" dirty="0" smtClean="0"/>
              <a:t>; dura cosa te es dar coces contra el aguijón.</a:t>
            </a:r>
            <a:r>
              <a:rPr lang="es-CO" sz="3800" dirty="0" smtClean="0">
                <a:solidFill>
                  <a:srgbClr val="FF0000"/>
                </a:solidFill>
              </a:rPr>
              <a:t>(Hechos 9:3-5).   </a:t>
            </a:r>
            <a:endParaRPr lang="es-CO" sz="38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
                                        <p:tgtEl>
                                          <p:spTgt spid="3">
                                            <p:txEl>
                                              <p:pRg st="2" end="2"/>
                                            </p:txEl>
                                          </p:spTgt>
                                        </p:tgtEl>
                                      </p:cBhvr>
                                    </p:animEffect>
                                    <p:anim calcmode="lin" valueType="num">
                                      <p:cBhvr>
                                        <p:cTn id="17"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100"/>
                                        <p:tgtEl>
                                          <p:spTgt spid="3">
                                            <p:txEl>
                                              <p:pRg st="4" end="4"/>
                                            </p:txEl>
                                          </p:spTgt>
                                        </p:tgtEl>
                                      </p:cBhvr>
                                    </p:animEffect>
                                    <p:anim calcmode="lin" valueType="num">
                                      <p:cBhvr>
                                        <p:cTn id="26"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fade">
                                      <p:cBhvr>
                                        <p:cTn id="34" dur="100"/>
                                        <p:tgtEl>
                                          <p:spTgt spid="3">
                                            <p:txEl>
                                              <p:pRg st="6" end="6"/>
                                            </p:txEl>
                                          </p:spTgt>
                                        </p:tgtEl>
                                      </p:cBhvr>
                                    </p:animEffect>
                                    <p:anim calcmode="lin" valueType="num">
                                      <p:cBhvr>
                                        <p:cTn id="35" dur="4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6" end="6"/>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266928" cy="6120680"/>
          </a:xfrm>
          <a:solidFill>
            <a:schemeClr val="accent2">
              <a:lumMod val="20000"/>
              <a:lumOff val="80000"/>
            </a:schemeClr>
          </a:solidFill>
        </p:spPr>
        <p:txBody>
          <a:bodyPr>
            <a:normAutofit fontScale="92500" lnSpcReduction="20000"/>
          </a:bodyPr>
          <a:lstStyle/>
          <a:p>
            <a:pPr algn="ctr">
              <a:buNone/>
            </a:pPr>
            <a:r>
              <a:rPr lang="es-CO" dirty="0" smtClean="0"/>
              <a:t>    Con la ayuda de Jehová, su hijo más débil supera a todas las potestades de las tinieblas. </a:t>
            </a:r>
          </a:p>
          <a:p>
            <a:pPr>
              <a:buNone/>
            </a:pPr>
            <a:endParaRPr lang="es-CO" dirty="0" smtClean="0"/>
          </a:p>
          <a:p>
            <a:pPr algn="ctr">
              <a:buNone/>
            </a:pPr>
            <a:r>
              <a:rPr lang="es-CO" dirty="0" smtClean="0"/>
              <a:t>    Todo aquel que lucha contra Dios o contra su pueblo finalmente perecerá, </a:t>
            </a:r>
          </a:p>
          <a:p>
            <a:pPr algn="ctr">
              <a:buNone/>
            </a:pPr>
            <a:endParaRPr lang="es-CO" dirty="0" smtClean="0"/>
          </a:p>
          <a:p>
            <a:pPr algn="ctr">
              <a:buNone/>
            </a:pPr>
            <a:r>
              <a:rPr lang="es-CO" dirty="0" smtClean="0"/>
              <a:t> mientras que los mansos y leales heredarán la tierra. </a:t>
            </a:r>
          </a:p>
          <a:p>
            <a:pPr algn="ctr">
              <a:buNone/>
            </a:pPr>
            <a:endParaRPr lang="es-CO" dirty="0" smtClean="0"/>
          </a:p>
          <a:p>
            <a:pPr algn="ctr">
              <a:buNone/>
            </a:pPr>
            <a:r>
              <a:rPr lang="es-CO" dirty="0" smtClean="0"/>
              <a:t> Si desea lea estos textos </a:t>
            </a:r>
            <a:r>
              <a:rPr lang="es-CO" dirty="0" smtClean="0">
                <a:solidFill>
                  <a:srgbClr val="FF0000"/>
                </a:solidFill>
              </a:rPr>
              <a:t>(Sal.37:9-11 ; 37:20; 29; 37-38; Mat.5:5).  </a:t>
            </a:r>
            <a:endParaRPr lang="es-CO" b="1" dirty="0" smtClean="0">
              <a:solidFill>
                <a:srgbClr val="FF0000"/>
              </a:solidFill>
            </a:endParaRPr>
          </a:p>
          <a:p>
            <a:pPr algn="ctr">
              <a:buNone/>
            </a:pPr>
            <a:endParaRPr lang="es-CO" dirty="0" smtClean="0">
              <a:solidFill>
                <a:srgbClr val="FF0000"/>
              </a:solidFill>
            </a:endParaRPr>
          </a:p>
          <a:p>
            <a:endParaRPr lang="es-CO" dirty="0"/>
          </a:p>
        </p:txBody>
      </p:sp>
      <p:pic>
        <p:nvPicPr>
          <p:cNvPr id="2050" name="Picture 2" descr="http://t3.gstatic.com/images?q=tbn:ANd9GcQ6f7ADC-OTp0oXmCMPw3T_vC94haI4JMPWfgRYdZpXQ9MyCK1S"/>
          <p:cNvPicPr>
            <a:picLocks noChangeAspect="1" noChangeArrowheads="1"/>
          </p:cNvPicPr>
          <p:nvPr/>
        </p:nvPicPr>
        <p:blipFill>
          <a:blip r:embed="rId2" cstate="print"/>
          <a:srcRect/>
          <a:stretch>
            <a:fillRect/>
          </a:stretch>
        </p:blipFill>
        <p:spPr bwMode="auto">
          <a:xfrm>
            <a:off x="5796136" y="260648"/>
            <a:ext cx="3086472" cy="3096344"/>
          </a:xfrm>
          <a:prstGeom prst="rect">
            <a:avLst/>
          </a:prstGeom>
          <a:noFill/>
        </p:spPr>
      </p:pic>
      <p:pic>
        <p:nvPicPr>
          <p:cNvPr id="2054" name="Picture 6" descr="http://t3.gstatic.com/images?q=tbn:ANd9GcS_lWxzCcs-4_oil3beQExGvPKF01H7DIhPUxG0KtEqsu74mGYH"/>
          <p:cNvPicPr>
            <a:picLocks noChangeAspect="1" noChangeArrowheads="1"/>
          </p:cNvPicPr>
          <p:nvPr/>
        </p:nvPicPr>
        <p:blipFill>
          <a:blip r:embed="rId3" cstate="print"/>
          <a:srcRect/>
          <a:stretch>
            <a:fillRect/>
          </a:stretch>
        </p:blipFill>
        <p:spPr bwMode="auto">
          <a:xfrm>
            <a:off x="5796136" y="3501008"/>
            <a:ext cx="3168352" cy="306588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 to="" calcmode="lin" valueType="num">
                                      <p:cBhvr>
                                        <p:cTn id="22" dur="1" fill="hold"/>
                                        <p:tgtEl>
                                          <p:spTgt spid="205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43" presetClass="entr" presetSubtype="0" fill="hold" nodeType="clickEffect">
                                  <p:stCondLst>
                                    <p:cond delay="0"/>
                                  </p:stCondLst>
                                  <p:childTnLst>
                                    <p:set>
                                      <p:cBhvr>
                                        <p:cTn id="36" dur="1" fill="hold">
                                          <p:stCondLst>
                                            <p:cond delay="0"/>
                                          </p:stCondLst>
                                        </p:cTn>
                                        <p:tgtEl>
                                          <p:spTgt spid="2054"/>
                                        </p:tgtEl>
                                        <p:attrNameLst>
                                          <p:attrName>style.visibility</p:attrName>
                                        </p:attrNameLst>
                                      </p:cBhvr>
                                      <p:to>
                                        <p:strVal val="visible"/>
                                      </p:to>
                                    </p:set>
                                    <p:animEffect transition="in" filter="fade">
                                      <p:cBhvr>
                                        <p:cTn id="37" dur="100"/>
                                        <p:tgtEl>
                                          <p:spTgt spid="2054"/>
                                        </p:tgtEl>
                                      </p:cBhvr>
                                    </p:animEffect>
                                    <p:anim calcmode="lin" valueType="num">
                                      <p:cBhvr>
                                        <p:cTn id="38" dur="400" fill="hold"/>
                                        <p:tgtEl>
                                          <p:spTgt spid="2054"/>
                                        </p:tgtEl>
                                        <p:attrNameLst>
                                          <p:attrName>ppt_x</p:attrName>
                                        </p:attrNameLst>
                                      </p:cBhvr>
                                      <p:tavLst>
                                        <p:tav tm="0">
                                          <p:val>
                                            <p:strVal val="#ppt_x"/>
                                          </p:val>
                                        </p:tav>
                                        <p:tav tm="100000">
                                          <p:val>
                                            <p:strVal val="#ppt_x"/>
                                          </p:val>
                                        </p:tav>
                                      </p:tavLst>
                                    </p:anim>
                                    <p:anim calcmode="lin" valueType="num">
                                      <p:cBhvr>
                                        <p:cTn id="39" dur="400" fill="hold"/>
                                        <p:tgtEl>
                                          <p:spTgt spid="2054"/>
                                        </p:tgtEl>
                                        <p:attrNameLst>
                                          <p:attrName>ppt_y</p:attrName>
                                        </p:attrNameLst>
                                      </p:cBhvr>
                                      <p:tavLst>
                                        <p:tav tm="0">
                                          <p:val>
                                            <p:strVal val="#ppt_y+0.31"/>
                                          </p:val>
                                        </p:tav>
                                        <p:tav tm="100000">
                                          <p:val>
                                            <p:strVal val="#ppt_y+0.31"/>
                                          </p:val>
                                        </p:tav>
                                      </p:tavLst>
                                    </p:anim>
                                    <p:anim calcmode="lin" valueType="num">
                                      <p:cBhvr>
                                        <p:cTn id="40" dur="600" decel="50000" fill="hold">
                                          <p:stCondLst>
                                            <p:cond delay="400"/>
                                          </p:stCondLst>
                                        </p:cTn>
                                        <p:tgtEl>
                                          <p:spTgt spid="205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1" dur="600" decel="50000" fill="hold">
                                          <p:stCondLst>
                                            <p:cond delay="400"/>
                                          </p:stCondLst>
                                        </p:cTn>
                                        <p:tgtEl>
                                          <p:spTgt spid="205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274638"/>
            <a:ext cx="8496944" cy="1143000"/>
          </a:xfrm>
          <a:gradFill>
            <a:gsLst>
              <a:gs pos="65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0000"/>
          </a:bodyPr>
          <a:lstStyle/>
          <a:p>
            <a:r>
              <a:rPr lang="es-CO" dirty="0" smtClean="0">
                <a:latin typeface="Agency FB" pitchFamily="34" charset="0"/>
              </a:rPr>
              <a:t>¿Cuál será el fin de los enemigos de Dios y de su pueblo?</a:t>
            </a:r>
            <a:endParaRPr lang="es-CO" dirty="0">
              <a:latin typeface="Agency FB" pitchFamily="34" charset="0"/>
            </a:endParaRPr>
          </a:p>
        </p:txBody>
      </p:sp>
      <p:sp>
        <p:nvSpPr>
          <p:cNvPr id="3" name="2 Marcador de contenido"/>
          <p:cNvSpPr>
            <a:spLocks noGrp="1"/>
          </p:cNvSpPr>
          <p:nvPr>
            <p:ph idx="1"/>
          </p:nvPr>
        </p:nvSpPr>
        <p:spPr>
          <a:xfrm>
            <a:off x="251520" y="1600200"/>
            <a:ext cx="8640960" cy="4925144"/>
          </a:xfrm>
        </p:spPr>
        <p:txBody>
          <a:bodyPr>
            <a:normAutofit fontScale="92500" lnSpcReduction="20000"/>
          </a:bodyPr>
          <a:lstStyle/>
          <a:p>
            <a:pPr algn="ctr">
              <a:buNone/>
            </a:pPr>
            <a:r>
              <a:rPr lang="es-CO" b="1" baseline="30000" dirty="0" smtClean="0"/>
              <a:t>      </a:t>
            </a:r>
            <a:r>
              <a:rPr lang="es-CO" sz="3500" b="1" baseline="30000" dirty="0" smtClean="0"/>
              <a:t> </a:t>
            </a:r>
            <a:r>
              <a:rPr lang="es-CO" sz="4800" b="1" baseline="30000" dirty="0" smtClean="0"/>
              <a:t>“</a:t>
            </a:r>
            <a:r>
              <a:rPr lang="es-CO" sz="3500" b="1" dirty="0" smtClean="0"/>
              <a:t>Buscarás a los que tienen contienda contigo, y no los hallarás; serán como nada, y como cosa que no es, aquellos que te hacen la guerra” </a:t>
            </a:r>
            <a:r>
              <a:rPr lang="es-CO" sz="3500" b="1" dirty="0" smtClean="0">
                <a:solidFill>
                  <a:srgbClr val="FF0000"/>
                </a:solidFill>
              </a:rPr>
              <a:t>Isaías 41:12. </a:t>
            </a:r>
          </a:p>
          <a:p>
            <a:pPr algn="ctr">
              <a:buNone/>
            </a:pPr>
            <a:r>
              <a:rPr lang="es-CO" b="1" dirty="0" smtClean="0"/>
              <a:t>   </a:t>
            </a:r>
          </a:p>
          <a:p>
            <a:pPr algn="ctr">
              <a:buNone/>
            </a:pPr>
            <a:r>
              <a:rPr lang="es-CO" b="1" dirty="0" smtClean="0">
                <a:solidFill>
                  <a:srgbClr val="0070C0"/>
                </a:solidFill>
              </a:rPr>
              <a:t>Serán Como nada dice Dios</a:t>
            </a:r>
          </a:p>
          <a:p>
            <a:pPr algn="ctr">
              <a:buNone/>
            </a:pPr>
            <a:r>
              <a:rPr lang="es-CO" dirty="0" smtClean="0">
                <a:solidFill>
                  <a:srgbClr val="FF0000"/>
                </a:solidFill>
              </a:rPr>
              <a:t>Sal.37:9-10  </a:t>
            </a:r>
          </a:p>
          <a:p>
            <a:pPr algn="ctr">
              <a:buNone/>
            </a:pPr>
            <a:r>
              <a:rPr lang="es-CO" dirty="0" smtClean="0"/>
              <a:t>Porque los malignos serán destruidos, </a:t>
            </a:r>
            <a:br>
              <a:rPr lang="es-CO" dirty="0" smtClean="0"/>
            </a:br>
            <a:r>
              <a:rPr lang="es-CO" dirty="0" smtClean="0"/>
              <a:t>    Pero los que esperan en Jehová, ellos heredarán la tierra. Pues de aquí a poco no existirá el malo; </a:t>
            </a:r>
            <a:br>
              <a:rPr lang="es-CO" dirty="0" smtClean="0"/>
            </a:br>
            <a:r>
              <a:rPr lang="es-CO" dirty="0" smtClean="0"/>
              <a:t>    Observarás su lugar, y no estará allí. </a:t>
            </a:r>
          </a:p>
          <a:p>
            <a:pPr algn="ctr">
              <a:buNone/>
            </a:pPr>
            <a:endParaRPr lang="es-CO" dirty="0" smtClean="0"/>
          </a:p>
          <a:p>
            <a:pPr algn="ctr">
              <a:buNone/>
            </a:pPr>
            <a:endParaRPr lang="es-CO" b="1" dirty="0" smtClean="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5112568" cy="5865515"/>
          </a:xfrm>
          <a:solidFill>
            <a:schemeClr val="accent4">
              <a:lumMod val="20000"/>
              <a:lumOff val="80000"/>
            </a:schemeClr>
          </a:solidFill>
        </p:spPr>
        <p:txBody>
          <a:bodyPr>
            <a:normAutofit fontScale="92500" lnSpcReduction="10000"/>
          </a:bodyPr>
          <a:lstStyle/>
          <a:p>
            <a:pPr algn="ctr">
              <a:buNone/>
            </a:pPr>
            <a:r>
              <a:rPr lang="es-CO" dirty="0" smtClean="0"/>
              <a:t>    </a:t>
            </a:r>
            <a:r>
              <a:rPr lang="es-CO" dirty="0" smtClean="0">
                <a:solidFill>
                  <a:srgbClr val="FF0000"/>
                </a:solidFill>
              </a:rPr>
              <a:t> Mal.4:1</a:t>
            </a:r>
          </a:p>
          <a:p>
            <a:pPr algn="ctr">
              <a:buNone/>
            </a:pPr>
            <a:r>
              <a:rPr lang="es-CO" dirty="0" smtClean="0"/>
              <a:t>¡Ya viene el día, candente como un horno! En ese día, todos los soberbios y todos los malhechores serán como estopa, y serán consumidos hasta las raíces. ¡No quedará de ellos ni una rama! </a:t>
            </a:r>
            <a:r>
              <a:rPr lang="es-CO" dirty="0" smtClean="0">
                <a:solidFill>
                  <a:srgbClr val="0070C0"/>
                </a:solidFill>
              </a:rPr>
              <a:t>Lo digo yo, el Señor de los ejércitos.</a:t>
            </a:r>
          </a:p>
          <a:p>
            <a:pPr algn="ctr">
              <a:buNone/>
            </a:pPr>
            <a:endParaRPr lang="es-CO" dirty="0" smtClean="0"/>
          </a:p>
          <a:p>
            <a:pPr algn="ctr">
              <a:buNone/>
            </a:pPr>
            <a:r>
              <a:rPr lang="es-CO" dirty="0" smtClean="0"/>
              <a:t>     La aniquilación completa es el fin que aguarda a los enemigos de Dios.</a:t>
            </a:r>
            <a:endParaRPr lang="es-CO" b="1" dirty="0" smtClean="0"/>
          </a:p>
        </p:txBody>
      </p:sp>
      <p:pic>
        <p:nvPicPr>
          <p:cNvPr id="4" name="Picture 4" descr="http://t0.gstatic.com/images?q=tbn:ANd9GcTE-2c4PEdKwx2F7KtjvQyguw77qUuxHtGr44k6sYJmml_tEi54FA"/>
          <p:cNvPicPr>
            <a:picLocks noChangeAspect="1" noChangeArrowheads="1"/>
          </p:cNvPicPr>
          <p:nvPr/>
        </p:nvPicPr>
        <p:blipFill>
          <a:blip r:embed="rId2" cstate="print"/>
          <a:srcRect/>
          <a:stretch>
            <a:fillRect/>
          </a:stretch>
        </p:blipFill>
        <p:spPr bwMode="auto">
          <a:xfrm>
            <a:off x="5724128" y="332656"/>
            <a:ext cx="3086472" cy="3024336"/>
          </a:xfrm>
          <a:prstGeom prst="rect">
            <a:avLst/>
          </a:prstGeom>
          <a:noFill/>
        </p:spPr>
      </p:pic>
      <p:sp>
        <p:nvSpPr>
          <p:cNvPr id="5" name="4 Rectángulo"/>
          <p:cNvSpPr/>
          <p:nvPr/>
        </p:nvSpPr>
        <p:spPr>
          <a:xfrm>
            <a:off x="5436096" y="3441680"/>
            <a:ext cx="3528392" cy="2677656"/>
          </a:xfrm>
          <a:prstGeom prst="rect">
            <a:avLst/>
          </a:prstGeom>
        </p:spPr>
        <p:txBody>
          <a:bodyPr wrap="square">
            <a:spAutoFit/>
          </a:bodyPr>
          <a:lstStyle/>
          <a:p>
            <a:pPr algn="ctr"/>
            <a:r>
              <a:rPr lang="es-CO" sz="2400" dirty="0" smtClean="0"/>
              <a:t>La única forma establecida por Dios para escapar de esa terrible situación, ocasionada por el pecado, es aceptar a Jesucristo como nuestro Salvador </a:t>
            </a:r>
            <a:r>
              <a:rPr lang="es-CO" sz="2400" dirty="0" smtClean="0">
                <a:solidFill>
                  <a:srgbClr val="FF0000"/>
                </a:solidFill>
              </a:rPr>
              <a:t>(Lea Juan 3:16).  </a:t>
            </a:r>
            <a:endParaRPr lang="es-CO"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to="" calcmode="lin" valueType="num">
                                      <p:cBhvr>
                                        <p:cTn id="12" dur="1" fill="hold"/>
                                        <p:tgtEl>
                                          <p:spTgt spid="3">
                                            <p:txEl>
                                              <p:pRg st="3" end="3"/>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lstStyle/>
          <a:p>
            <a:r>
              <a:rPr lang="es-CO" b="1" dirty="0" smtClean="0">
                <a:latin typeface="Agency FB" pitchFamily="34" charset="0"/>
              </a:rPr>
              <a:t>¿Cuál es la razón para no temer?</a:t>
            </a:r>
            <a:endParaRPr lang="es-CO" b="1" dirty="0">
              <a:latin typeface="Agency FB" pitchFamily="34" charset="0"/>
            </a:endParaRPr>
          </a:p>
        </p:txBody>
      </p:sp>
      <p:sp>
        <p:nvSpPr>
          <p:cNvPr id="3" name="2 Marcador de contenido"/>
          <p:cNvSpPr>
            <a:spLocks noGrp="1"/>
          </p:cNvSpPr>
          <p:nvPr>
            <p:ph idx="1"/>
          </p:nvPr>
        </p:nvSpPr>
        <p:spPr/>
        <p:txBody>
          <a:bodyPr>
            <a:normAutofit/>
          </a:bodyPr>
          <a:lstStyle/>
          <a:p>
            <a:pPr algn="ctr">
              <a:buNone/>
            </a:pPr>
            <a:r>
              <a:rPr lang="es-CO" b="1" baseline="30000" dirty="0" smtClean="0"/>
              <a:t> </a:t>
            </a:r>
            <a:r>
              <a:rPr lang="es-CO" b="1" dirty="0" smtClean="0"/>
              <a:t>   “Porque yo Jehová soy tu Dios, quien te sostiene de tu mano derecha, y te dice: No temas, yo te ayudo” </a:t>
            </a:r>
            <a:r>
              <a:rPr lang="es-CO" b="1" dirty="0" smtClean="0">
                <a:solidFill>
                  <a:srgbClr val="FF0000"/>
                </a:solidFill>
              </a:rPr>
              <a:t>(Isaías 41:13).</a:t>
            </a:r>
          </a:p>
          <a:p>
            <a:pPr algn="ctr">
              <a:buNone/>
            </a:pPr>
            <a:endParaRPr lang="es-CO" b="1" dirty="0" smtClean="0"/>
          </a:p>
          <a:p>
            <a:pPr algn="ctr">
              <a:buNone/>
            </a:pPr>
            <a:r>
              <a:rPr lang="es-CO" b="1" dirty="0" smtClean="0">
                <a:solidFill>
                  <a:srgbClr val="0070C0"/>
                </a:solidFill>
              </a:rPr>
              <a:t>Te sostiene de tu mano derecha.</a:t>
            </a:r>
          </a:p>
          <a:p>
            <a:pPr algn="ctr">
              <a:buNone/>
            </a:pPr>
            <a:r>
              <a:rPr lang="es-CO" dirty="0" smtClean="0">
                <a:solidFill>
                  <a:srgbClr val="FF0000"/>
                </a:solidFill>
              </a:rPr>
              <a:t>Amo.3:3.</a:t>
            </a:r>
          </a:p>
          <a:p>
            <a:pPr algn="ctr">
              <a:buNone/>
            </a:pPr>
            <a:r>
              <a:rPr lang="es-CO" b="1" dirty="0" smtClean="0">
                <a:solidFill>
                  <a:srgbClr val="0070C0"/>
                </a:solidFill>
              </a:rPr>
              <a:t>¿Andarán dos juntos, si no se hubieren puesto de acuerdo? </a:t>
            </a:r>
          </a:p>
          <a:p>
            <a:pPr algn="ctr">
              <a:buNone/>
            </a:pPr>
            <a:endParaRPr lang="es-CO" b="1"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328592" cy="6192688"/>
          </a:xfrm>
          <a:solidFill>
            <a:schemeClr val="accent3">
              <a:lumMod val="20000"/>
              <a:lumOff val="80000"/>
            </a:schemeClr>
          </a:solidFill>
        </p:spPr>
        <p:txBody>
          <a:bodyPr>
            <a:normAutofit lnSpcReduction="10000"/>
          </a:bodyPr>
          <a:lstStyle/>
          <a:p>
            <a:pPr algn="ctr">
              <a:buNone/>
            </a:pPr>
            <a:r>
              <a:rPr lang="es-CO" dirty="0" smtClean="0"/>
              <a:t>    </a:t>
            </a:r>
            <a:r>
              <a:rPr lang="es-CO" sz="3600" dirty="0" smtClean="0"/>
              <a:t>Así como dos personas no caminan juntas a menos que tengan un propósito común en vista, </a:t>
            </a:r>
          </a:p>
          <a:p>
            <a:pPr algn="ctr">
              <a:buNone/>
            </a:pPr>
            <a:r>
              <a:rPr lang="es-CO" sz="3600" dirty="0" smtClean="0"/>
              <a:t> así también el Señor indica que la relación especial que él había mantenido con Israel no podría continuar mientras Israel se aferrara de sus iniquidades. </a:t>
            </a:r>
            <a:endParaRPr lang="es-CO" sz="3600" dirty="0"/>
          </a:p>
        </p:txBody>
      </p:sp>
      <p:sp>
        <p:nvSpPr>
          <p:cNvPr id="5122" name="AutoShape 2" descr="data:image/jpeg;base64,/9j/4AAQSkZJRgABAQAAAQABAAD/2wCEAAkGBhQSERUUEhQVFRQUFhUYFxcXFxcUFRcVFxcXFxcUFBUXHCYeFxwjHBQVHy8gJCcpLCwtFR4xNTAqNSYrLCkBCQoKDgwOGg8PGiwkHyQsLCwsLCwsLCwsLCwsLCwpLCwsLCwsLCwsLCwsLCwpKSwsLCwsLCwsLCwsLCwsLCwsLP/AABEIAP4AxgMBIgACEQEDEQH/xAAcAAACAgMBAQAAAAAAAAAAAAAFBgMEAAIHAQj/xAA7EAABAwIEBAMFBwQCAgMAAAABAAIDBBEFEiExBkFRYSJxgRMykaGxByNCwdHh8BRSYnIkQxbCFYLx/8QAGgEAAwEBAQEAAAAAAAAAAAAAAgMEAQAFBv/EACQRAAICAgICAgMBAQAAAAAAAAABAhEDIRIxBEEiYRMyUTMj/9oADAMBAAIRAxEAPwA5x8/7xoRjhtlqJvkfql7jt/3w7Jr4ei/4Lf8AVC/3YEOgU+hBqWu52DvUKLjfEGtp8hcGmWJwBJtryV+pAa9jybWBv6C91yHjDGjU1LzfwNOVg5ZR/CUS6CkWsV4zlLRHG8sYAAcpILrDcka+iWT4jc8/j6rzMtRLbVE2CokpGXZXaaucLEEg9ULfV3WQyk+SEKqOicG/aO+neGVF3RnY/iafzC7FT1DZYg5hu14uD2K+WpZrjuE8fZ/9oj6ZzYZTmhJsL7sJO/kso0OSUmWR7DsHuHzKtisbENSvK1pc+R4GhkJB6jsg9fHmcN/2C8zNC57IZLYYixizr7hFKfFWSva3uteHMNjETibXOmvRUKqjEdQzLp4v4VkYp6Q1LS2Ps9L90fJcq4lqskpA5rrm8Pp+S45xIL1Nj/NVY4IofpAd0xzXKIYdfU91pUUY5Ixg+G5raLGrRzVuwdLSFzrqGquzROhwjKCbJfxKl8VigcWt+hU47BETirsFLmVs4cA0W5jpzKsU9AQQBqeqTN10TtUSx4O4BMODYQ9rc4G+yIYXQZyGuFmgfFM4pgG5QAAjhgctsPHG9ixV0udosbHn1WK/VYS8G7TuvFvFrVHNbETjGnLpQBuSE/4ZS5KVrOjB9FU/8fD5RI7lsPzRtzPCR2K9FrbY+Jyf7QsdMMYa33nC3od/ouVSSH1KaftIrnPnMfJmnfVbcM8IRTxNknLvHmytabWa02LnHudh2SnNQjbHxxvJKkKDToeq0c5Hse4fFNLZpLo3C7Hc9NCCRzCCuh8VrfBEpKStAuLjJxZWO6lEmvnsrIwpziA3colVcJyNiDzqR/LLHNIJQb6Al1611tei1bCW7hSNZrYrQaO3/Z1j8TqK8zh4DlI0JAAFha3NMVBU0VS8sEYD7bPZlJHVp/Rcb4OOVzhezTYnloBy6b7poqqbxBzXFuW/M32ScmbdUdDBFrZ0iDhaID8XobfRAqzhN8dQHg5o73HVvY/qlKk4jqRtNJfoSeXS+/omzhTjh0jxDONToHc/XqO/JYljekqF/hobnstFbsuJ8TN/5YH83XdZ2+ErinGNNarae/5pjWwqsP0mCB0YJ6KbAABLkRHDYCYPRBcCaRVEHqhraDqh7kowWpP4nwq13AJ+YzwoFxJS3YU2a0D2J/DmG+1dc3sPX4Jrfw8GC9zdA8Cl9kb8uaeaOubI3RQwgpS2LlCL0UcIJ+COhyqR0gGynAVq0dCHElWKMLEWwzUNVTEqn2cbn2vYEq45VcUivE7yP0RoWzgvFtBJNKalkbrSWBaBmII8INuhRrCYJYaONr2Oa5ocXDZ2XM4/+wNkY4bqPE8f2kopUD2m5Ued81SPQ8ZcHbFHimjDqJshuHNItfc5v2skSOP/ABPwXXMaw8SxhgPu/BRUeERxNAygnmSL3KFTWKCTNcHmm2hN4Vw67w4tNh/NU+iEEWtoqtRMxm5a3zsFapH32sfLVS5JuTstx41FUaScKU8rHBzBfraxXOuK+FxSsc8G4Dmhp/23B+C6oZ7Bc/4w4qa2VsbWNkLDmIe3MwOsQ24vra5PmjxTk2khebHFRbZQ4LwGZxMhYWsIPjdZkd2kEi7iLnROcdDGDd1TDa490uf5+6OpSRLjUs8wklcXEbDTKB0a3YIlR4gGuy2zNPpdp1sOVwmypvokSoYajBIySYaiK+pyuzMB1095vMG60nwWZtnFoJYSQ+NwkGltdPENxuqxGgIJcOR2+P8AaexV6kriADrofKx+oKHkkdX8OicP4y2phuPeZ4Xjne2/quf8b0Np2u7/AJoxwtXhtUekzcruQzbtcbc9xfuouNoznaTtdVRakrJ5Li6D+AsvCB2Qw4dlqg4cyinDj/u2+St1VP4rplaM9hSEaBUcXp7sKv058IWtSy7SifRggU1Jq4d0x4THlCHStyvdorlDUXUkMdSsBx+VjAxy3UEDlYCrCMusXhWLTD0heOaCCDsVsVDUyZWlx2AutQDOY1+FPo6p4OscpLmOtoRzaf8AIfupqSrvcJ6mgjqIsrhmY7XyPIg8j3XPcZw19HMCSXRuNmv/APV3Q/VSTxuMuS6LYZVKHF9hJ50WuW6qR1nVSxT6qTNK2X4I0ihjlO+wLBfqCLg9iEKo8PkzB0QdARuPeaT5bW+CaJ6oAX7/ADXkZzfulqbSHSxpu2BsU4l9n906z5mgZreFgJ76/BJFfAXuzmxcdTbr5JirxG6pla46PF/UAi35qWkwsPIsPDYAdwBunf5sm3lQu0tOQdQeXqOhTFHTNc0XG23Ufqj0eFsFtArjMKYeXyCD8lhfh12K1NWtD/Zuvr12v0v/ADorL3+zIcNWkbbgjoe/Qo7Nw413JCp+GZgcrR4L+aJTTFvC10SYVXBz2vh3Y4EDqLi4KduNaLPBmA1GqWuGeEHRSB/4cwuOZF0/4rDmiI7KzCrRFm06F3hKa8YTG9t0qcNDI5zehTazVOj0LZPCNFs8aLGBbFEYK2I0xMhU1FSWVupb4ypI2pCWw9USxaKUPUN1u1ycgCQvWKJzli0wuOQziGfLTyHo0/Qom9LfGtTlo5f9T9EUexUgJ9l+N+3prE3dG4sPlu0/DT0TTjWGNmic1wBBGoK419lGOexrDG73Zxbye3Vp+Fwu11+IthidI/Zo+J2DR3JsFjNWjks8ns5ZIbkmIgXPQi4BPUbeivRtu3c7cki8T1zjmcT95NM6QkHWzSbEW7u0/wBUQ4cxaV8Z8YLmAXBAzWtuLb81Fmwe0X4fK4r5DLBG+S7QLhu7r2y9Mw/RFK+QQREl2ZwAaL83np2CX8KrPZayOFz4nWN+en0Cq4hibqh3+I29Vrx44Q3tnLNkyz+OkQ0J8biRmzte3l+Ib7FMlFHYDRAaaCxBTdQxeEFR5Jci7FHiSvaRES3cC/7KnhuPtewkeEjfYgHo4bhGqOdmvibpodQbHoqVRg1M5xc1rc3Yro0lsKdt6L+F1wlB0yuG4/Np5hXxGTog/wDRyNhtDYPJ0J1sPLmmTAMELY2unAdLe97lzR0yg6D4J2LHzEZcnAKQUwY0Dp9VHiL7RlWyoK6LMwjsvRiqPMbvYgYXW3md3KeaV9wFzmpiME56XT3g1RmaPJAnTNe0F2LCsasdsjMBMp8ZUrVC4+I+asxhCkceWXrWrYhalyIwxzVi19osWnFyd1gkD7T8SyUpH92idcWnytHUlce+1fFszmRA7alHHSsTJ26ETDaoxzRvBIyvafS4v8rp7xDjOWqija8BrY5Da3/YSbR5h/i347rnQfqPMJoxOZsZsPwHMPMi4+qCwmK2LV5fKdvCS1vkHHX4kn1TThwjc1joI3MeQA/V1jpbmbEX1QDBME9s/wBpKS2O5IA99+/u32F/xH0uuscPQ07Ggf01m9c2Zw78vkp8s0tWUY8TlutAOnwEkaq5/wDFhoTdVUIY0Pj8UZ5jceaHvDT2XnZHK/keriUOPxF801kXwipu3LzGn7rJ6XpZW8KwwFzbnL3te3ogW9Bt1sF/0wjncb5faW1Pu5hp4u22vLyRnC6CU38ALb3zNc12vojX/jznGz2tI/uuCPMDdF4KdsbcrAGgchorceDl+xNl8pR/UpUmGbFxO3u6d0aZsq7GXKnjbYaqyMFFUjz5Tc3bNl47ZeqKqkytJRAiRxdS63Cl4OxG4yncLzGCXNchGAPLJx0ck8rkHxo6e1aynQryB1wFFiElmE9k0WAW1gznXmr8FTdKDZznd5ovRVS2LTJ1lDxkWhcqrapY+fRFQ1SJC9YqolusWncke8VYk2JhcTt9V8+Y9ihmmc88zp5J7+1DiXUxtOp0/VcvzaDyWy0qBjt2eOeis85mfbcaA+XRBXXJAG52TbgOE6C6my5OKKcWLmw5gFBs53b/APPRPFDALIJhlJYJjpm2C8mUuTPYjDiqQRw/wG34XaEcvNR19IGuLSLjl5LxkmiL4rBmjvzbr6HdUpc8b+iVy4ZF9i6cMZyFlNBSZSLFbgLdp2UyKmGWSktIBs5gBHdp6/NWYTmbfqhj5suWTkNHf6u0J9DY+hRDD/dt3Xp45W6PKyQpFpjVsvAvVQJPHFB8Wrtm9Si8myEz4NndmKGVmNgWvb4SUHaQHtPdMGMQ5I3IRgdH7V1zySKd6HWqHbDpbsCkqWgixWtPTZRotXxlUdCWKOMU4bJcDdRxyXTi6gadxdVjgbL7JUnJPRO8LbAAeQrFMS9GjgzSLKWkwtrE1Tb9G/iaA00VliYHUbTuFiOwuDPlbFsSM0j3nvZUM2g8gtnDwlQu1IA3JssbDS9BfhzD/aOLzsNB+a6Hh1DayC8NYXlY3+a9U40kNgvI8jJykez4+PjEt0kICulQRBSSyWF1MUMuUozODepA+abnRgtI5G/6JVwGnLnBx2CaXyANXpeNFqNv2eZ5UrnS9CxM3K4tO4Nlo1yN1OGCTW9nfI+YVNmAP5vb8CkSwTT0Ph5EGtmkbxbKdjf5ojhMvhLebDY9xbQ/D6FVn4O/Szm+twp6fDXMcHZhe1iANCOnoU/FGUXtCM0oSWmEli8aV6rUSHjl6F45ehccA+IoLsPf9ECwOqEb8qacVHh9Ug1L7VBHdTt1MJdHSoX3Cksh+Dy3YEQT1tAmLFixacYsWLFxxi9Xi9XGnGK37HNXNa7rY8wlQcAT0015m6A+EjY9yu5107w8Fuy3xAtlgOYXNkE/lDQrFNKas5vhsFgEaiaqcDbK0yReI+z6NaRaD7K9R4d7QgvvbkNr9z+iD0b/AGklhsPqnKkisFdgwruR5+fPuolmmYGiwAHZWgVWA1upoyrSFkwcpNwoSpGrjD0qMuW5CjeFxx7G5SKFu6mRI41edFHHUZlvN7pQ+jqACWnqhlKjjXFSbBI+Ix/fX7roNRZ4SlxJS5XXHYqTl/0CWkMOBP8ACEYS3w9Uiw1TGCrY9A2erxz7LFBNO21ydAuZjdGSVgbqdAqJ4gbchoJIA6ak7DsqVTjEbyYmus489tALmyXJ694lyuzBr8uRzNHEdf0R4+MltiJZH6HGmxtrr669NvP5rEmyVeWUxxNL8rdWuPiB0J1A13+axPWGD9g/lYyxhz3BvTdG2UjbWsoPYgG4VpjrqGLaVMbFIXMd4cFi6Ma9Eg8Q4yIAxn/ZK8NA6C+rvT6ldjedF84/ak5zMTLz7oLC0crNOqU8EZS5FkfJlGPAfeGPeB7p9YdEhYDKPCW8wLev8CfYfdHzTIi2bscc3ZThy0ay/qt4wfijBJMykDtVA4nSy3IXGG5eoy9eiP1Xj2m2y442i1Pkp1pDHYd+a3Ro40m2QSoIzW6o1UbJQrZiJm27pczgmytEbTfklviLGmvsBvt6IriEV2FJVVTEOJvdJUN2a9BHC8TMbh0XSMNqc7AVx2SsyroHAmJe0jt0VMehV7GHEpXNbma4NDdXaXJA5IXJMPDIxpIcDa9yAejmorG021N7fNcp4w4tJrjGx8jIWENflNiSPfLR8tUDm+jZV2OmLhv9REQLSFrtBsTlOh6IDW47TRmJ7nAvaCC0G5H9otsNirmH18c0eenJBLT7wBc07Bx6Ed+qrY5wxG2GIkZXZmhz7Al1907JFLHrsQ/6b4ZUiVj542mMmQsIPvG4zXJG+6xU2yMpXZY3Exvbmylt7OBtzXqhlk3sxOPsfcQc5guNlBBihvsrtd4m2CGijJFtiqYzi0OcWnoLGS4Xz99sMVqvML2I9F3+mjLWa6rgf2l43/U1XsGssWvt3JOgC6JvtDPwQySWGNwbrlbmc7QXO3qQOS6XSt0F+iVuHKYQRRQN1ye8f7nbEn1v8E20rtEKHsnjaFO2yjYVKCiBPFsGL263XGGoC1cQCASNdB3O+nopElceQTyzU7aeQMMJMhJJHiOjduwd8VzaW2ak3pDksVHB68yxgvGWRujwNr9W/wCJ3Hw5K8jRhDUnQoD7EGQE90bqzogMgeHXDTbXklzOKXE1V7NpI62+SUY6nNvzRTiCoLyQf5olV1VldZCgbI8ZYQdE8fZi0hjnE2b+VrpOqiHtT59nTMsZLtr2B/LzRwBfZY4fmqp6mSSoikjhBd7EOIbudPDvo3n1KHYn9l5qamWZ0vs2vcbNDbm1gLkk2FyCnqKR5keHAZQG5bbn+7N6qwsUUFSFil4RFJSvjpLGR3vOfYl3XyQymwpziI3PDiwWePeY240y9XJ6S+GEVADW5WXIta1+ZPcElDNbTAnBMH4Xhbnh0bhpGbBxsfMXI66rE0CzdFiFQXs1Y0kUpHBvNSU78wzDVcm4i41e2tka13hbpbkmbhLjyL2BzG7wdQlxxcZt+hl8tDU6tfm6NG91y6qwZ0uMe3y/dRgvvyLmjQd9bJ5k4qbL4bWB5qTFKmOKEuZYkA362tqheRRl8XYbxSStoF8PVYEDHu1e+9h/9imujkuEjYNMLA6eEaDz1/NOOHP8I8lRE1hRhUzSqsTlYaUYBKCpFCCpCVxhkkgaC5xAABJPQDcpDxTFC4vk0bnc0NzaWBIa29+2qasci9pE9mbKCN/n+S5dJSVFVUOEhJpoz4bCxeep8tVN5FtfRX41Jv8Ao60z3QkEvAI73aR0JO6O4Vintbg5bjUW5hc9reHnPYGBrW6ggucSRYjXRMfD9GI3NAOoLdeuqThytNIfnxR4tjc9l7Lay0kdb4re69I8wQ+MImxzaiwe0EeY3/Jc5xk2dcLov2nzXbHl3aXXPnyXLquYlLSoxhnhij/qZWQ5sua9z2AubDmV13D6JsEbI2EuyDnuSTuemq4Xh1W+J7Xsdlc03B6Fd24dLn0sT5HZnyMD3GwGrtbADYDQLWtaMq+y5ch13bnRWrqF9ODuLr32Z6lalRtkqp1bNQ4DUad1OGnqoKqnc4WDy3uLX+a04E1E7gBnfY/G6xVcRojGxoD3E33d0100WKyOOLViJSlZxXjrDjFVvI2eSQfqECpat0bszTquscc4F7aAkDxs1HouQvFlFHaplEri7Q+YHxG2TQmzv5smeKbNzXG45SDonfhnFZXRlzmksaQ3P3Ivb91Fm8evlEv8fyb+MhsbRHOLGwO6caF1mhJEGIh3NGsMxsN8LjcdeY/VZizepG5sPuI4wO0U7XIbT1QNrHRXGSqwiZZDlKXKsHKXNotMAPFM7g0BoJBvfvYaN9UtUeJxCMME+Y7uDR7l/wAJIHJN2Pl3sjlvckC43AJsSkSkEETpGlpLWHcA5O+bqbqLyOz0PG/UJx4nE9wayXMRyBBN/gr9JibIXhziSeQ+Vyh2DtkqtGQeyZ0NgSOpA92/xV+XhOZxzOAJv/dsFuDFb5MR5eZqPGPsYYa/2ljyRBrNLXS/BTuiaQ64sFvHisgFi0np+6ssl4sX+N6N5HWxK5lPuu1tcZTd416Jdx/7Pmy3dEQ0767JcbXZzicuqJNF9FYKwNp4QNhFHa+9soXDK7hqSJ+R/PS4uR5rvVJHlYxo2a1o+AA/JNRlUTBZdeLLrTD0laEr1xUWdCaayxg7i6xY4rF1tHULVRBmB7riXF2DmCoeLeFxLh67ru8jLEhJfHXDbqlrPZC8mYADa99LXKyLphvaOV4Ngz6mZsUY1O5PutaN3OPIALpDIGRMbFFfIwWB5uO7nnuT+Q5InhXDUdJTmOJzXyONp5G66j/qZ/iDv1VeWnymx9P2Unk5t8EWeLhpc2QtdotXkA9F6QoK6MlhtuPpzUpXQUoMXdF/k3pf6FMVDxCx3UdiFzKme8nwuP1RugZIHBzn7cgLfHqnQyuOhM8MZbOnxy3U8b9ErUOOW9/4j8wj1PUg7FWxmpdEEoOPZf3S/U8LuD4/Zaszuc/NbS+xHW2vyR2LxDQ6hbMe7YrpQUuzoZJQ3E9oYGsFgLd+Z7lWlUljDgR1FkpS10kbi3OQQSLXKfCFrQqUq2xvrA0lgPN35KwGhJn9a62cu1GxuvRx05u7A7uDZYot9GOSXY4mIHkPgtX0zSLEJdpuPIT7zXN+YRmmxiKT3XXJ2HNc0anZQdg8ecvADjyJF7dxdEYpraH5qRsQWzokNUZdmzXXUNXViMa80Jq8SJeBDJG5pDgW5hnza+7qlzA6g6xOkznMTmLrkdGkaj5o4JSlQqWSg7WYzIHeFuceYAB7qrJXVTMrsjXNfsBe4J6qpT4e5j3HNdpOlzfz0Rel9oGsDbkAka9ORPVF5PGEU0DG5MvxTOsC5uU9N/ovFpJI46W2/mi9UX5PpjrZBWM1uhWI0okYWnZwsjc4vdUIorut3TGOAeE0Ip2iLkBb91LV0QPK46fmEbqqC72kc91ri8IAFkjLh5q/ZRhzcHT6EqpiAJB0P85qq1hHUhMWIU3hBLL9De3pfqgE0bmESMzOYCRJHzsd7jrzBUTjKOmeinGStAeaP2cmmx1HS3MI/hsWa3fZVMRpQ4aag6td5q7gVaC0s/HFrbmW9VnLR3Fey8YNx20VnDMZyP8AZvOn4bna/I/PVaSvF2Sj3To7sDoQfI2+Co4jgb5Hta12VxJ8Vr2Cp8ZtvfRN5UVx+I202LeIX8I13Op6EdR3RgVYcPPmkaDCnRWa5oflB8WZ3MdOVlTrOG6p5cWlxa65ZaYgtPQtJAsr+EovfR5MZ2dFzpT4tpy2Vsg92Qa/7D9Rb4FIkmE10d88c/ndzx8WkgqsyObYiT1D02D4uwZ/JUNtRV+G10EqqrLzVESuta5+JRzDJmkAPcLcwSNfMFN5fxClH+sq0URdrdNnC1ORM255O+iCTU7DI0UvjJ95rbkN732CYMMjdTESSkbWDRdxufJa3qjUnY5ArYpTr+LXslEbWdCb3uW9QEy08+ZoPUBSXuh9i/SYAJJ3SuuDHIctmhtwBtYctVePDNPmLmxhrz+IfPRFrrQrorj0ZxRSiwpgN91aDQNgtiVqSik2+wkkjR1li1eV6sRpXmNnLSCPxXUlS3ULWmNjbqhCLkUaGYi25Rlo0QvEW2N1zOXZUlh+5aOtz80vT0ZzZudiPMdD1TW9v3bfIfqhskCCST7CjJroXYcOygtAuDfQ62J6dFXoMGcycSE7XGnMHkUymlWwpglvFFjlmmlVlJlPq7+1xBt3HNEqbkeagkbsP50/NW2BPUVGCS9k8sksk22+jZvvG/8ANlIxmXne/wArKIe+fX6BbTO0HmjlJ1QuEU9/bLLZVNFNqh7XqRkiWmMoTOLcO9nO6w8L/EPXcfFBKGgdLI2Nu7zby6n4J54wgzQtfzY63o4fqAgfCLP+ZH5P+isi7jZJKNToaqXD46WKzRZrRcm13O7u5lRU1TFKwOF3OzEglrgQQdMt0dmpg8a7KH+iDWhrQABsByU8tr7HpUVmjx5nMBfawJ3sr1NILKKWNxN77crLA0jmlxTs20XM68LlUM1ls2ZMowsErUleNNwo3uWGo9c5Yq0kyxcEf//Z"/>
          <p:cNvSpPr>
            <a:spLocks noChangeAspect="1" noChangeArrowheads="1"/>
          </p:cNvSpPr>
          <p:nvPr/>
        </p:nvSpPr>
        <p:spPr bwMode="auto">
          <a:xfrm>
            <a:off x="63500" y="-1157288"/>
            <a:ext cx="1885950" cy="24193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124" name="AutoShape 4" descr="data:image/jpeg;base64,/9j/4AAQSkZJRgABAQAAAQABAAD/2wCEAAkGBhQSERUUEhQVFRQUFhUYFxcXFxcUFRcVFxcXFxcUFBUXHCYeFxwjHBQVHy8gJCcpLCwtFR4xNTAqNSYrLCkBCQoKDgwOGg8PGiwkHyQsLCwsLCwsLCwsLCwsLCwpLCwsLCwsLCwsLCwsLCwpKSwsLCwsLCwsLCwsLCwsLCwsLP/AABEIAP4AxgMBIgACEQEDEQH/xAAcAAACAgMBAQAAAAAAAAAAAAAFBgMEAAIHAQj/xAA7EAABAwIEBAMFBwQCAgMAAAABAAIDBBEFEiExBkFRYSJxgRMykaGxByNCwdHh8BRSYnIkQxbCFYLx/8QAGgEAAwEBAQEAAAAAAAAAAAAAAgMEAQAFBv/EACQRAAICAgICAgMBAQAAAAAAAAABAhEDIRIxBEEiYRMyUTMj/9oADAMBAAIRAxEAPwA5x8/7xoRjhtlqJvkfql7jt/3w7Jr4ei/4Lf8AVC/3YEOgU+hBqWu52DvUKLjfEGtp8hcGmWJwBJtryV+pAa9jybWBv6C91yHjDGjU1LzfwNOVg5ZR/CUS6CkWsV4zlLRHG8sYAAcpILrDcka+iWT4jc8/j6rzMtRLbVE2CokpGXZXaaucLEEg9ULfV3WQyk+SEKqOicG/aO+neGVF3RnY/iafzC7FT1DZYg5hu14uD2K+WpZrjuE8fZ/9oj6ZzYZTmhJsL7sJO/kso0OSUmWR7DsHuHzKtisbENSvK1pc+R4GhkJB6jsg9fHmcN/2C8zNC57IZLYYixizr7hFKfFWSva3uteHMNjETibXOmvRUKqjEdQzLp4v4VkYp6Q1LS2Ps9L90fJcq4lqskpA5rrm8Pp+S45xIL1Nj/NVY4IofpAd0xzXKIYdfU91pUUY5Ixg+G5raLGrRzVuwdLSFzrqGquzROhwjKCbJfxKl8VigcWt+hU47BETirsFLmVs4cA0W5jpzKsU9AQQBqeqTN10TtUSx4O4BMODYQ9rc4G+yIYXQZyGuFmgfFM4pgG5QAAjhgctsPHG9ixV0udosbHn1WK/VYS8G7TuvFvFrVHNbETjGnLpQBuSE/4ZS5KVrOjB9FU/8fD5RI7lsPzRtzPCR2K9FrbY+Jyf7QsdMMYa33nC3od/ouVSSH1KaftIrnPnMfJmnfVbcM8IRTxNknLvHmytabWa02LnHudh2SnNQjbHxxvJKkKDToeq0c5Hse4fFNLZpLo3C7Hc9NCCRzCCuh8VrfBEpKStAuLjJxZWO6lEmvnsrIwpziA3colVcJyNiDzqR/LLHNIJQb6Al1611tei1bCW7hSNZrYrQaO3/Z1j8TqK8zh4DlI0JAAFha3NMVBU0VS8sEYD7bPZlJHVp/Rcb4OOVzhezTYnloBy6b7poqqbxBzXFuW/M32ScmbdUdDBFrZ0iDhaID8XobfRAqzhN8dQHg5o73HVvY/qlKk4jqRtNJfoSeXS+/omzhTjh0jxDONToHc/XqO/JYljekqF/hobnstFbsuJ8TN/5YH83XdZ2+ErinGNNarae/5pjWwqsP0mCB0YJ6KbAABLkRHDYCYPRBcCaRVEHqhraDqh7kowWpP4nwq13AJ+YzwoFxJS3YU2a0D2J/DmG+1dc3sPX4Jrfw8GC9zdA8Cl9kb8uaeaOubI3RQwgpS2LlCL0UcIJ+COhyqR0gGynAVq0dCHElWKMLEWwzUNVTEqn2cbn2vYEq45VcUivE7yP0RoWzgvFtBJNKalkbrSWBaBmII8INuhRrCYJYaONr2Oa5ocXDZ2XM4/+wNkY4bqPE8f2kopUD2m5Ued81SPQ8ZcHbFHimjDqJshuHNItfc5v2skSOP/ABPwXXMaw8SxhgPu/BRUeERxNAygnmSL3KFTWKCTNcHmm2hN4Vw67w4tNh/NU+iEEWtoqtRMxm5a3zsFapH32sfLVS5JuTstx41FUaScKU8rHBzBfraxXOuK+FxSsc8G4Dmhp/23B+C6oZ7Bc/4w4qa2VsbWNkLDmIe3MwOsQ24vra5PmjxTk2khebHFRbZQ4LwGZxMhYWsIPjdZkd2kEi7iLnROcdDGDd1TDa490uf5+6OpSRLjUs8wklcXEbDTKB0a3YIlR4gGuy2zNPpdp1sOVwmypvokSoYajBIySYaiK+pyuzMB1095vMG60nwWZtnFoJYSQ+NwkGltdPENxuqxGgIJcOR2+P8AaexV6kriADrofKx+oKHkkdX8OicP4y2phuPeZ4Xjne2/quf8b0Np2u7/AJoxwtXhtUekzcruQzbtcbc9xfuouNoznaTtdVRakrJ5Li6D+AsvCB2Qw4dlqg4cyinDj/u2+St1VP4rplaM9hSEaBUcXp7sKv058IWtSy7SifRggU1Jq4d0x4THlCHStyvdorlDUXUkMdSsBx+VjAxy3UEDlYCrCMusXhWLTD0heOaCCDsVsVDUyZWlx2AutQDOY1+FPo6p4OscpLmOtoRzaf8AIfupqSrvcJ6mgjqIsrhmY7XyPIg8j3XPcZw19HMCSXRuNmv/APV3Q/VSTxuMuS6LYZVKHF9hJ50WuW6qR1nVSxT6qTNK2X4I0ihjlO+wLBfqCLg9iEKo8PkzB0QdARuPeaT5bW+CaJ6oAX7/ADXkZzfulqbSHSxpu2BsU4l9n906z5mgZreFgJ76/BJFfAXuzmxcdTbr5JirxG6pla46PF/UAi35qWkwsPIsPDYAdwBunf5sm3lQu0tOQdQeXqOhTFHTNc0XG23Ufqj0eFsFtArjMKYeXyCD8lhfh12K1NWtD/Zuvr12v0v/ADorL3+zIcNWkbbgjoe/Qo7Nw413JCp+GZgcrR4L+aJTTFvC10SYVXBz2vh3Y4EDqLi4KduNaLPBmA1GqWuGeEHRSB/4cwuOZF0/4rDmiI7KzCrRFm06F3hKa8YTG9t0qcNDI5zehTazVOj0LZPCNFs8aLGBbFEYK2I0xMhU1FSWVupb4ypI2pCWw9USxaKUPUN1u1ycgCQvWKJzli0wuOQziGfLTyHo0/Qom9LfGtTlo5f9T9EUexUgJ9l+N+3prE3dG4sPlu0/DT0TTjWGNmic1wBBGoK419lGOexrDG73Zxbye3Vp+Fwu11+IthidI/Zo+J2DR3JsFjNWjks8ns5ZIbkmIgXPQi4BPUbeivRtu3c7cki8T1zjmcT95NM6QkHWzSbEW7u0/wBUQ4cxaV8Z8YLmAXBAzWtuLb81Fmwe0X4fK4r5DLBG+S7QLhu7r2y9Mw/RFK+QQREl2ZwAaL83np2CX8KrPZayOFz4nWN+en0Cq4hibqh3+I29Vrx44Q3tnLNkyz+OkQ0J8biRmzte3l+Ib7FMlFHYDRAaaCxBTdQxeEFR5Jci7FHiSvaRES3cC/7KnhuPtewkeEjfYgHo4bhGqOdmvibpodQbHoqVRg1M5xc1rc3Yro0lsKdt6L+F1wlB0yuG4/Np5hXxGTog/wDRyNhtDYPJ0J1sPLmmTAMELY2unAdLe97lzR0yg6D4J2LHzEZcnAKQUwY0Dp9VHiL7RlWyoK6LMwjsvRiqPMbvYgYXW3md3KeaV9wFzmpiME56XT3g1RmaPJAnTNe0F2LCsasdsjMBMp8ZUrVC4+I+asxhCkceWXrWrYhalyIwxzVi19osWnFyd1gkD7T8SyUpH92idcWnytHUlce+1fFszmRA7alHHSsTJ26ETDaoxzRvBIyvafS4v8rp7xDjOWqija8BrY5Da3/YSbR5h/i347rnQfqPMJoxOZsZsPwHMPMi4+qCwmK2LV5fKdvCS1vkHHX4kn1TThwjc1joI3MeQA/V1jpbmbEX1QDBME9s/wBpKS2O5IA99+/u32F/xH0uuscPQ07Ggf01m9c2Zw78vkp8s0tWUY8TlutAOnwEkaq5/wDFhoTdVUIY0Pj8UZ5jceaHvDT2XnZHK/keriUOPxF801kXwipu3LzGn7rJ6XpZW8KwwFzbnL3te3ogW9Bt1sF/0wjncb5faW1Pu5hp4u22vLyRnC6CU38ALb3zNc12vojX/jznGz2tI/uuCPMDdF4KdsbcrAGgchorceDl+xNl8pR/UpUmGbFxO3u6d0aZsq7GXKnjbYaqyMFFUjz5Tc3bNl47ZeqKqkytJRAiRxdS63Cl4OxG4yncLzGCXNchGAPLJx0ck8rkHxo6e1aynQryB1wFFiElmE9k0WAW1gznXmr8FTdKDZznd5ovRVS2LTJ1lDxkWhcqrapY+fRFQ1SJC9YqolusWncke8VYk2JhcTt9V8+Y9ihmmc88zp5J7+1DiXUxtOp0/VcvzaDyWy0qBjt2eOeis85mfbcaA+XRBXXJAG52TbgOE6C6my5OKKcWLmw5gFBs53b/APPRPFDALIJhlJYJjpm2C8mUuTPYjDiqQRw/wG34XaEcvNR19IGuLSLjl5LxkmiL4rBmjvzbr6HdUpc8b+iVy4ZF9i6cMZyFlNBSZSLFbgLdp2UyKmGWSktIBs5gBHdp6/NWYTmbfqhj5suWTkNHf6u0J9DY+hRDD/dt3Xp45W6PKyQpFpjVsvAvVQJPHFB8Wrtm9Si8myEz4NndmKGVmNgWvb4SUHaQHtPdMGMQ5I3IRgdH7V1zySKd6HWqHbDpbsCkqWgixWtPTZRotXxlUdCWKOMU4bJcDdRxyXTi6gadxdVjgbL7JUnJPRO8LbAAeQrFMS9GjgzSLKWkwtrE1Tb9G/iaA00VliYHUbTuFiOwuDPlbFsSM0j3nvZUM2g8gtnDwlQu1IA3JssbDS9BfhzD/aOLzsNB+a6Hh1DayC8NYXlY3+a9U40kNgvI8jJykez4+PjEt0kICulQRBSSyWF1MUMuUozODepA+abnRgtI5G/6JVwGnLnBx2CaXyANXpeNFqNv2eZ5UrnS9CxM3K4tO4Nlo1yN1OGCTW9nfI+YVNmAP5vb8CkSwTT0Ph5EGtmkbxbKdjf5ojhMvhLebDY9xbQ/D6FVn4O/Szm+twp6fDXMcHZhe1iANCOnoU/FGUXtCM0oSWmEli8aV6rUSHjl6F45ehccA+IoLsPf9ECwOqEb8qacVHh9Ug1L7VBHdTt1MJdHSoX3Cksh+Dy3YEQT1tAmLFixacYsWLFxxi9Xi9XGnGK37HNXNa7rY8wlQcAT0015m6A+EjY9yu5107w8Fuy3xAtlgOYXNkE/lDQrFNKas5vhsFgEaiaqcDbK0yReI+z6NaRaD7K9R4d7QgvvbkNr9z+iD0b/AGklhsPqnKkisFdgwruR5+fPuolmmYGiwAHZWgVWA1upoyrSFkwcpNwoSpGrjD0qMuW5CjeFxx7G5SKFu6mRI41edFHHUZlvN7pQ+jqACWnqhlKjjXFSbBI+Ix/fX7roNRZ4SlxJS5XXHYqTl/0CWkMOBP8ACEYS3w9Uiw1TGCrY9A2erxz7LFBNO21ydAuZjdGSVgbqdAqJ4gbchoJIA6ak7DsqVTjEbyYmus489tALmyXJ694lyuzBr8uRzNHEdf0R4+MltiJZH6HGmxtrr669NvP5rEmyVeWUxxNL8rdWuPiB0J1A13+axPWGD9g/lYyxhz3BvTdG2UjbWsoPYgG4VpjrqGLaVMbFIXMd4cFi6Ma9Eg8Q4yIAxn/ZK8NA6C+rvT6ldjedF84/ak5zMTLz7oLC0crNOqU8EZS5FkfJlGPAfeGPeB7p9YdEhYDKPCW8wLev8CfYfdHzTIi2bscc3ZThy0ay/qt4wfijBJMykDtVA4nSy3IXGG5eoy9eiP1Xj2m2y442i1Pkp1pDHYd+a3Ro40m2QSoIzW6o1UbJQrZiJm27pczgmytEbTfklviLGmvsBvt6IriEV2FJVVTEOJvdJUN2a9BHC8TMbh0XSMNqc7AVx2SsyroHAmJe0jt0VMehV7GHEpXNbma4NDdXaXJA5IXJMPDIxpIcDa9yAejmorG021N7fNcp4w4tJrjGx8jIWENflNiSPfLR8tUDm+jZV2OmLhv9REQLSFrtBsTlOh6IDW47TRmJ7nAvaCC0G5H9otsNirmH18c0eenJBLT7wBc07Bx6Ed+qrY5wxG2GIkZXZmhz7Al1907JFLHrsQ/6b4ZUiVj542mMmQsIPvG4zXJG+6xU2yMpXZY3Exvbmylt7OBtzXqhlk3sxOPsfcQc5guNlBBihvsrtd4m2CGijJFtiqYzi0OcWnoLGS4Xz99sMVqvML2I9F3+mjLWa6rgf2l43/U1XsGssWvt3JOgC6JvtDPwQySWGNwbrlbmc7QXO3qQOS6XSt0F+iVuHKYQRRQN1ye8f7nbEn1v8E20rtEKHsnjaFO2yjYVKCiBPFsGL263XGGoC1cQCASNdB3O+nopElceQTyzU7aeQMMJMhJJHiOjduwd8VzaW2ak3pDksVHB68yxgvGWRujwNr9W/wCJ3Hw5K8jRhDUnQoD7EGQE90bqzogMgeHXDTbXklzOKXE1V7NpI62+SUY6nNvzRTiCoLyQf5olV1VldZCgbI8ZYQdE8fZi0hjnE2b+VrpOqiHtT59nTMsZLtr2B/LzRwBfZY4fmqp6mSSoikjhBd7EOIbudPDvo3n1KHYn9l5qamWZ0vs2vcbNDbm1gLkk2FyCnqKR5keHAZQG5bbn+7N6qwsUUFSFil4RFJSvjpLGR3vOfYl3XyQymwpziI3PDiwWePeY240y9XJ6S+GEVADW5WXIta1+ZPcElDNbTAnBMH4Xhbnh0bhpGbBxsfMXI66rE0CzdFiFQXs1Y0kUpHBvNSU78wzDVcm4i41e2tka13hbpbkmbhLjyL2BzG7wdQlxxcZt+hl8tDU6tfm6NG91y6qwZ0uMe3y/dRgvvyLmjQd9bJ5k4qbL4bWB5qTFKmOKEuZYkA362tqheRRl8XYbxSStoF8PVYEDHu1e+9h/9imujkuEjYNMLA6eEaDz1/NOOHP8I8lRE1hRhUzSqsTlYaUYBKCpFCCpCVxhkkgaC5xAABJPQDcpDxTFC4vk0bnc0NzaWBIa29+2qasci9pE9mbKCN/n+S5dJSVFVUOEhJpoz4bCxeep8tVN5FtfRX41Jv8Ao60z3QkEvAI73aR0JO6O4Vintbg5bjUW5hc9reHnPYGBrW6ggucSRYjXRMfD9GI3NAOoLdeuqThytNIfnxR4tjc9l7Lay0kdb4re69I8wQ+MImxzaiwe0EeY3/Jc5xk2dcLov2nzXbHl3aXXPnyXLquYlLSoxhnhij/qZWQ5sua9z2AubDmV13D6JsEbI2EuyDnuSTuemq4Xh1W+J7Xsdlc03B6Fd24dLn0sT5HZnyMD3GwGrtbADYDQLWtaMq+y5ch13bnRWrqF9ODuLr32Z6lalRtkqp1bNQ4DUad1OGnqoKqnc4WDy3uLX+a04E1E7gBnfY/G6xVcRojGxoD3E33d0100WKyOOLViJSlZxXjrDjFVvI2eSQfqECpat0bszTquscc4F7aAkDxs1HouQvFlFHaplEri7Q+YHxG2TQmzv5smeKbNzXG45SDonfhnFZXRlzmksaQ3P3Ivb91Fm8evlEv8fyb+MhsbRHOLGwO6caF1mhJEGIh3NGsMxsN8LjcdeY/VZizepG5sPuI4wO0U7XIbT1QNrHRXGSqwiZZDlKXKsHKXNotMAPFM7g0BoJBvfvYaN9UtUeJxCMME+Y7uDR7l/wAJIHJN2Pl3sjlvckC43AJsSkSkEETpGlpLWHcA5O+bqbqLyOz0PG/UJx4nE9wayXMRyBBN/gr9JibIXhziSeQ+Vyh2DtkqtGQeyZ0NgSOpA92/xV+XhOZxzOAJv/dsFuDFb5MR5eZqPGPsYYa/2ljyRBrNLXS/BTuiaQ64sFvHisgFi0np+6ssl4sX+N6N5HWxK5lPuu1tcZTd416Jdx/7Pmy3dEQ0767JcbXZzicuqJNF9FYKwNp4QNhFHa+9soXDK7hqSJ+R/PS4uR5rvVJHlYxo2a1o+AA/JNRlUTBZdeLLrTD0laEr1xUWdCaayxg7i6xY4rF1tHULVRBmB7riXF2DmCoeLeFxLh67ru8jLEhJfHXDbqlrPZC8mYADa99LXKyLphvaOV4Ngz6mZsUY1O5PutaN3OPIALpDIGRMbFFfIwWB5uO7nnuT+Q5InhXDUdJTmOJzXyONp5G66j/qZ/iDv1VeWnymx9P2Unk5t8EWeLhpc2QtdotXkA9F6QoK6MlhtuPpzUpXQUoMXdF/k3pf6FMVDxCx3UdiFzKme8nwuP1RugZIHBzn7cgLfHqnQyuOhM8MZbOnxy3U8b9ErUOOW9/4j8wj1PUg7FWxmpdEEoOPZf3S/U8LuD4/Zaszuc/NbS+xHW2vyR2LxDQ6hbMe7YrpQUuzoZJQ3E9oYGsFgLd+Z7lWlUljDgR1FkpS10kbi3OQQSLXKfCFrQqUq2xvrA0lgPN35KwGhJn9a62cu1GxuvRx05u7A7uDZYot9GOSXY4mIHkPgtX0zSLEJdpuPIT7zXN+YRmmxiKT3XXJ2HNc0anZQdg8ecvADjyJF7dxdEYpraH5qRsQWzokNUZdmzXXUNXViMa80Jq8SJeBDJG5pDgW5hnza+7qlzA6g6xOkznMTmLrkdGkaj5o4JSlQqWSg7WYzIHeFuceYAB7qrJXVTMrsjXNfsBe4J6qpT4e5j3HNdpOlzfz0Rel9oGsDbkAka9ORPVF5PGEU0DG5MvxTOsC5uU9N/ovFpJI46W2/mi9UX5PpjrZBWM1uhWI0okYWnZwsjc4vdUIorut3TGOAeE0Ip2iLkBb91LV0QPK46fmEbqqC72kc91ri8IAFkjLh5q/ZRhzcHT6EqpiAJB0P85qq1hHUhMWIU3hBLL9De3pfqgE0bmESMzOYCRJHzsd7jrzBUTjKOmeinGStAeaP2cmmx1HS3MI/hsWa3fZVMRpQ4aag6td5q7gVaC0s/HFrbmW9VnLR3Fey8YNx20VnDMZyP8AZvOn4bna/I/PVaSvF2Sj3To7sDoQfI2+Co4jgb5Hta12VxJ8Vr2Cp8ZtvfRN5UVx+I202LeIX8I13Op6EdR3RgVYcPPmkaDCnRWa5oflB8WZ3MdOVlTrOG6p5cWlxa65ZaYgtPQtJAsr+EovfR5MZ2dFzpT4tpy2Vsg92Qa/7D9Rb4FIkmE10d88c/ndzx8WkgqsyObYiT1D02D4uwZ/JUNtRV+G10EqqrLzVESuta5+JRzDJmkAPcLcwSNfMFN5fxClH+sq0URdrdNnC1ORM255O+iCTU7DI0UvjJ95rbkN732CYMMjdTESSkbWDRdxufJa3qjUnY5ArYpTr+LXslEbWdCb3uW9QEy08+ZoPUBSXuh9i/SYAJJ3SuuDHIctmhtwBtYctVePDNPmLmxhrz+IfPRFrrQrorj0ZxRSiwpgN91aDQNgtiVqSik2+wkkjR1li1eV6sRpXmNnLSCPxXUlS3ULWmNjbqhCLkUaGYi25Rlo0QvEW2N1zOXZUlh+5aOtz80vT0ZzZudiPMdD1TW9v3bfIfqhskCCST7CjJroXYcOygtAuDfQ62J6dFXoMGcycSE7XGnMHkUymlWwpglvFFjlmmlVlJlPq7+1xBt3HNEqbkeagkbsP50/NW2BPUVGCS9k8sksk22+jZvvG/8ANlIxmXne/wArKIe+fX6BbTO0HmjlJ1QuEU9/bLLZVNFNqh7XqRkiWmMoTOLcO9nO6w8L/EPXcfFBKGgdLI2Nu7zby6n4J54wgzQtfzY63o4fqAgfCLP+ZH5P+isi7jZJKNToaqXD46WKzRZrRcm13O7u5lRU1TFKwOF3OzEglrgQQdMt0dmpg8a7KH+iDWhrQABsByU8tr7HpUVmjx5nMBfawJ3sr1NILKKWNxN77crLA0jmlxTs20XM68LlUM1ls2ZMowsErUleNNwo3uWGo9c5Yq0kyxcEf//Z"/>
          <p:cNvSpPr>
            <a:spLocks noChangeAspect="1" noChangeArrowheads="1"/>
          </p:cNvSpPr>
          <p:nvPr/>
        </p:nvSpPr>
        <p:spPr bwMode="auto">
          <a:xfrm>
            <a:off x="63500" y="-1157288"/>
            <a:ext cx="1885950" cy="24193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5126" name="Picture 6" descr="http://t0.gstatic.com/images?q=tbn:ANd9GcQKfJMDWV_AQ-YLFkMbOoYpKoX2Igg-6XGNYxVgy0VgE8A8Kr2zeQ"/>
          <p:cNvPicPr>
            <a:picLocks noChangeAspect="1" noChangeArrowheads="1"/>
          </p:cNvPicPr>
          <p:nvPr/>
        </p:nvPicPr>
        <p:blipFill>
          <a:blip r:embed="rId2" cstate="print"/>
          <a:srcRect/>
          <a:stretch>
            <a:fillRect/>
          </a:stretch>
        </p:blipFill>
        <p:spPr bwMode="auto">
          <a:xfrm>
            <a:off x="6804248" y="260648"/>
            <a:ext cx="1728192" cy="2016224"/>
          </a:xfrm>
          <a:prstGeom prst="rect">
            <a:avLst/>
          </a:prstGeom>
          <a:noFill/>
        </p:spPr>
      </p:pic>
      <p:pic>
        <p:nvPicPr>
          <p:cNvPr id="5128" name="Picture 8" descr="http://t1.gstatic.com/images?q=tbn:ANd9GcQ-QTa2-igAd2JI04k5C3RyplzUFnX05JoE6WOFrV7mDEbCBK-XJw"/>
          <p:cNvPicPr>
            <a:picLocks noChangeAspect="1" noChangeArrowheads="1"/>
          </p:cNvPicPr>
          <p:nvPr/>
        </p:nvPicPr>
        <p:blipFill>
          <a:blip r:embed="rId3" cstate="print"/>
          <a:srcRect/>
          <a:stretch>
            <a:fillRect/>
          </a:stretch>
        </p:blipFill>
        <p:spPr bwMode="auto">
          <a:xfrm>
            <a:off x="6516216" y="2204864"/>
            <a:ext cx="2376264" cy="1728192"/>
          </a:xfrm>
          <a:prstGeom prst="rect">
            <a:avLst/>
          </a:prstGeom>
          <a:noFill/>
        </p:spPr>
      </p:pic>
      <p:sp>
        <p:nvSpPr>
          <p:cNvPr id="7" name="6 Rectángulo"/>
          <p:cNvSpPr/>
          <p:nvPr/>
        </p:nvSpPr>
        <p:spPr>
          <a:xfrm>
            <a:off x="6876256" y="4005064"/>
            <a:ext cx="1944216" cy="2862322"/>
          </a:xfrm>
          <a:prstGeom prst="rect">
            <a:avLst/>
          </a:prstGeom>
        </p:spPr>
        <p:txBody>
          <a:bodyPr wrap="square">
            <a:spAutoFit/>
          </a:bodyPr>
          <a:lstStyle/>
          <a:p>
            <a:pPr algn="ctr"/>
            <a:r>
              <a:rPr lang="es-CO" sz="2000" dirty="0" smtClean="0">
                <a:solidFill>
                  <a:srgbClr val="FF0000"/>
                </a:solidFill>
              </a:rPr>
              <a:t>¿Usted se casaría con alguien que ama a otra persona?</a:t>
            </a:r>
          </a:p>
          <a:p>
            <a:pPr algn="ctr"/>
            <a:r>
              <a:rPr lang="es-CO" sz="2000" dirty="0" smtClean="0">
                <a:solidFill>
                  <a:srgbClr val="FF0000"/>
                </a:solidFill>
              </a:rPr>
              <a:t> Si lo hay ¿Cuánto tiempo durará ese matrimonio? </a:t>
            </a:r>
            <a:r>
              <a:rPr lang="es-CO" sz="2000" dirty="0" smtClean="0"/>
              <a:t>(Lea Mat.6:24)</a:t>
            </a:r>
            <a:r>
              <a:rPr lang="es-CO" sz="2000" dirty="0" smtClean="0">
                <a:solidFill>
                  <a:srgbClr val="FF0000"/>
                </a:solidFill>
              </a:rPr>
              <a:t>. </a:t>
            </a:r>
            <a:endParaRPr lang="es-CO" sz="20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126"/>
                                        </p:tgtEl>
                                        <p:attrNameLst>
                                          <p:attrName>style.visibility</p:attrName>
                                        </p:attrNameLst>
                                      </p:cBhvr>
                                      <p:to>
                                        <p:strVal val="visible"/>
                                      </p:to>
                                    </p:set>
                                    <p:anim to="" calcmode="lin" valueType="num">
                                      <p:cBhvr>
                                        <p:cTn id="7" dur="1" fill="hold"/>
                                        <p:tgtEl>
                                          <p:spTgt spid="51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
                                        <p:tgtEl>
                                          <p:spTgt spid="3">
                                            <p:txEl>
                                              <p:pRg st="0" end="0"/>
                                            </p:txEl>
                                          </p:spTgt>
                                        </p:tgtEl>
                                      </p:cBhvr>
                                    </p:animEffect>
                                    <p:anim calcmode="lin" valueType="num">
                                      <p:cBhvr>
                                        <p:cTn id="13"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5128"/>
                                        </p:tgtEl>
                                        <p:attrNameLst>
                                          <p:attrName>style.visibility</p:attrName>
                                        </p:attrNameLst>
                                      </p:cBhvr>
                                      <p:to>
                                        <p:strVal val="visible"/>
                                      </p:to>
                                    </p:set>
                                    <p:animEffect transition="in" filter="blinds(horizontal)">
                                      <p:cBhvr>
                                        <p:cTn id="21" dur="500"/>
                                        <p:tgtEl>
                                          <p:spTgt spid="5128"/>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blinds(horizontal)">
                                      <p:cBhvr>
                                        <p:cTn id="26" dur="5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animEffect transition="in" filter="fade">
                                      <p:cBhvr>
                                        <p:cTn id="31" dur="100"/>
                                        <p:tgtEl>
                                          <p:spTgt spid="7">
                                            <p:txEl>
                                              <p:pRg st="0" end="0"/>
                                            </p:txEl>
                                          </p:spTgt>
                                        </p:tgtEl>
                                      </p:cBhvr>
                                    </p:animEffect>
                                    <p:anim calcmode="lin" valueType="num">
                                      <p:cBhvr>
                                        <p:cTn id="32" dur="4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33" dur="400" fill="hold"/>
                                        <p:tgtEl>
                                          <p:spTgt spid="7">
                                            <p:txEl>
                                              <p:pRg st="0" end="0"/>
                                            </p:txEl>
                                          </p:spTgt>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7">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7">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4" presetClass="entr" presetSubtype="0" fill="hold" nodeType="clickEffect">
                                  <p:stCondLst>
                                    <p:cond delay="0"/>
                                  </p:stCondLst>
                                  <p:childTnLst>
                                    <p:set>
                                      <p:cBhvr>
                                        <p:cTn id="39" dur="1" fill="hold">
                                          <p:stCondLst>
                                            <p:cond delay="0"/>
                                          </p:stCondLst>
                                        </p:cTn>
                                        <p:tgtEl>
                                          <p:spTgt spid="7">
                                            <p:txEl>
                                              <p:pRg st="1" end="1"/>
                                            </p:txEl>
                                          </p:spTgt>
                                        </p:tgtEl>
                                        <p:attrNameLst>
                                          <p:attrName>style.visibility</p:attrName>
                                        </p:attrNameLst>
                                      </p:cBhvr>
                                      <p:to>
                                        <p:strVal val="visible"/>
                                      </p:to>
                                    </p:set>
                                    <p:anim to="" calcmode="lin" valueType="num">
                                      <p:cBhvr>
                                        <p:cTn id="40" dur="1" fill="hold"/>
                                        <p:tgtEl>
                                          <p:spTgt spid="7">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allAtOnce"/>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20000"/>
          </a:bodyPr>
          <a:lstStyle/>
          <a:p>
            <a:pPr>
              <a:buNone/>
            </a:pPr>
            <a:r>
              <a:rPr lang="es-CO" dirty="0" smtClean="0"/>
              <a:t>1).Caminar “juntos” con Dios no significa algo ocasional, sino un hábito continuo que brota de una relación establecida.</a:t>
            </a:r>
          </a:p>
          <a:p>
            <a:pPr>
              <a:buNone/>
            </a:pPr>
            <a:r>
              <a:rPr lang="es-CO" dirty="0" smtClean="0"/>
              <a:t>2). Significa un compañerismo basado en una mutua armonía de mente y espíritu.</a:t>
            </a:r>
          </a:p>
          <a:p>
            <a:pPr>
              <a:buNone/>
            </a:pPr>
            <a:r>
              <a:rPr lang="es-CO" dirty="0" smtClean="0"/>
              <a:t>3). Para que dos personas caminen “juntas” deben marchar en la misma dirección</a:t>
            </a:r>
          </a:p>
          <a:p>
            <a:pPr algn="ctr">
              <a:buNone/>
            </a:pPr>
            <a:r>
              <a:rPr lang="es-CO" b="1" dirty="0" smtClean="0">
                <a:solidFill>
                  <a:srgbClr val="0070C0"/>
                </a:solidFill>
              </a:rPr>
              <a:t>Te sostiene de tu mano derecha.</a:t>
            </a:r>
          </a:p>
          <a:p>
            <a:pPr algn="ctr">
              <a:buNone/>
            </a:pPr>
            <a:r>
              <a:rPr lang="es-CO" dirty="0" smtClean="0">
                <a:solidFill>
                  <a:srgbClr val="FF0000"/>
                </a:solidFill>
              </a:rPr>
              <a:t>Amos 3:2.</a:t>
            </a:r>
          </a:p>
          <a:p>
            <a:pPr algn="ctr">
              <a:buNone/>
            </a:pPr>
            <a:r>
              <a:rPr lang="es-CO" dirty="0" smtClean="0"/>
              <a:t>“</a:t>
            </a:r>
            <a:r>
              <a:rPr lang="es-CO" dirty="0" smtClean="0">
                <a:solidFill>
                  <a:srgbClr val="0070C0"/>
                </a:solidFill>
              </a:rPr>
              <a:t>De toda la familia de la tierra, solo a vosotros he conocido. Por tanto, os castigaré por todas vuestras maldades”</a:t>
            </a:r>
            <a:r>
              <a:rPr lang="es-CO" dirty="0" smtClean="0"/>
              <a:t> (si no me fueres fiel).</a:t>
            </a:r>
          </a:p>
          <a:p>
            <a:pPr algn="ctr">
              <a:buNone/>
            </a:pPr>
            <a:r>
              <a:rPr lang="es-CO" dirty="0" smtClean="0"/>
              <a:t>  </a:t>
            </a:r>
          </a:p>
          <a:p>
            <a:pPr algn="ctr">
              <a:buNone/>
            </a:pPr>
            <a:r>
              <a:rPr lang="es-CO" dirty="0" smtClean="0"/>
              <a:t>   Israel pertenecía a Dio y podía gozar de su dirección, fortaleza y protección.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fade">
                                      <p:cBhvr>
                                        <p:cTn id="43" dur="100"/>
                                        <p:tgtEl>
                                          <p:spTgt spid="3">
                                            <p:txEl>
                                              <p:pRg st="4" end="4"/>
                                            </p:txEl>
                                          </p:spTgt>
                                        </p:tgtEl>
                                      </p:cBhvr>
                                    </p:animEffect>
                                    <p:anim calcmode="lin" valueType="num">
                                      <p:cBhvr>
                                        <p:cTn id="44"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3" presetClass="entr" presetSubtype="0" fill="hold" grpId="0" nodeType="clickEffect">
                                  <p:stCondLst>
                                    <p:cond delay="0"/>
                                  </p:stCondLst>
                                  <p:childTnLst>
                                    <p:set>
                                      <p:cBhvr>
                                        <p:cTn id="51" dur="1" fill="hold">
                                          <p:stCondLst>
                                            <p:cond delay="0"/>
                                          </p:stCondLst>
                                        </p:cTn>
                                        <p:tgtEl>
                                          <p:spTgt spid="3">
                                            <p:txEl>
                                              <p:pRg st="5" end="5"/>
                                            </p:txEl>
                                          </p:spTgt>
                                        </p:tgtEl>
                                        <p:attrNameLst>
                                          <p:attrName>style.visibility</p:attrName>
                                        </p:attrNameLst>
                                      </p:cBhvr>
                                      <p:to>
                                        <p:strVal val="visible"/>
                                      </p:to>
                                    </p:set>
                                    <p:animEffect transition="in" filter="fade">
                                      <p:cBhvr>
                                        <p:cTn id="52" dur="100"/>
                                        <p:tgtEl>
                                          <p:spTgt spid="3">
                                            <p:txEl>
                                              <p:pRg st="5" end="5"/>
                                            </p:txEl>
                                          </p:spTgt>
                                        </p:tgtEl>
                                      </p:cBhvr>
                                    </p:animEffect>
                                    <p:anim calcmode="lin" valueType="num">
                                      <p:cBhvr>
                                        <p:cTn id="53"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4"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55"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6"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3" presetClass="entr" presetSubtype="0" fill="hold" grpId="0" nodeType="clickEffect">
                                  <p:stCondLst>
                                    <p:cond delay="0"/>
                                  </p:stCondLst>
                                  <p:childTnLst>
                                    <p:set>
                                      <p:cBhvr>
                                        <p:cTn id="60" dur="1" fill="hold">
                                          <p:stCondLst>
                                            <p:cond delay="0"/>
                                          </p:stCondLst>
                                        </p:cTn>
                                        <p:tgtEl>
                                          <p:spTgt spid="3">
                                            <p:txEl>
                                              <p:pRg st="7" end="7"/>
                                            </p:txEl>
                                          </p:spTgt>
                                        </p:tgtEl>
                                        <p:attrNameLst>
                                          <p:attrName>style.visibility</p:attrName>
                                        </p:attrNameLst>
                                      </p:cBhvr>
                                      <p:to>
                                        <p:strVal val="visible"/>
                                      </p:to>
                                    </p:set>
                                    <p:animEffect transition="in" filter="fade">
                                      <p:cBhvr>
                                        <p:cTn id="61" dur="100"/>
                                        <p:tgtEl>
                                          <p:spTgt spid="3">
                                            <p:txEl>
                                              <p:pRg st="7" end="7"/>
                                            </p:txEl>
                                          </p:spTgt>
                                        </p:tgtEl>
                                      </p:cBhvr>
                                    </p:animEffect>
                                    <p:anim calcmode="lin" valueType="num">
                                      <p:cBhvr>
                                        <p:cTn id="62" dur="4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3" dur="400" fill="hold"/>
                                        <p:tgtEl>
                                          <p:spTgt spid="3">
                                            <p:txEl>
                                              <p:pRg st="7" end="7"/>
                                            </p:txEl>
                                          </p:spTgt>
                                        </p:tgtEl>
                                        <p:attrNameLst>
                                          <p:attrName>ppt_y</p:attrName>
                                        </p:attrNameLst>
                                      </p:cBhvr>
                                      <p:tavLst>
                                        <p:tav tm="0">
                                          <p:val>
                                            <p:strVal val="#ppt_y+0.31"/>
                                          </p:val>
                                        </p:tav>
                                        <p:tav tm="100000">
                                          <p:val>
                                            <p:strVal val="#ppt_y+0.31"/>
                                          </p:val>
                                        </p:tav>
                                      </p:tavLst>
                                    </p:anim>
                                    <p:anim calcmode="lin" valueType="num">
                                      <p:cBhvr>
                                        <p:cTn id="64" dur="600" decel="50000" fill="hold">
                                          <p:stCondLst>
                                            <p:cond delay="400"/>
                                          </p:stCondLst>
                                        </p:cTn>
                                        <p:tgtEl>
                                          <p:spTgt spid="3">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5" dur="600" decel="50000" fill="hold">
                                          <p:stCondLst>
                                            <p:cond delay="400"/>
                                          </p:stCondLst>
                                        </p:cTn>
                                        <p:tgtEl>
                                          <p:spTgt spid="3">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b="1" dirty="0" smtClean="0">
                <a:latin typeface="Agency FB" pitchFamily="34" charset="0"/>
              </a:rPr>
              <a:t>En sí, ¿qué valor tenía Israel delante de Dios?</a:t>
            </a:r>
            <a:endParaRPr lang="es-CO" b="1" dirty="0">
              <a:latin typeface="Agency FB" pitchFamily="34" charset="0"/>
            </a:endParaRPr>
          </a:p>
        </p:txBody>
      </p:sp>
      <p:sp>
        <p:nvSpPr>
          <p:cNvPr id="3" name="2 Marcador de contenido"/>
          <p:cNvSpPr>
            <a:spLocks noGrp="1"/>
          </p:cNvSpPr>
          <p:nvPr>
            <p:ph idx="1"/>
          </p:nvPr>
        </p:nvSpPr>
        <p:spPr>
          <a:xfrm>
            <a:off x="457200" y="1600201"/>
            <a:ext cx="8229600" cy="2548879"/>
          </a:xfrm>
        </p:spPr>
        <p:txBody>
          <a:bodyPr>
            <a:normAutofit fontScale="92500" lnSpcReduction="10000"/>
          </a:bodyPr>
          <a:lstStyle/>
          <a:p>
            <a:pPr algn="ctr">
              <a:buNone/>
            </a:pPr>
            <a:r>
              <a:rPr lang="es-CO" b="1" dirty="0" smtClean="0">
                <a:solidFill>
                  <a:srgbClr val="FF0000"/>
                </a:solidFill>
              </a:rPr>
              <a:t>Isaías 41:14.</a:t>
            </a:r>
            <a:r>
              <a:rPr lang="es-CO" b="1" dirty="0" smtClean="0"/>
              <a:t> “No temas, gusano de Jacob, oh vosotros los pocos de Israel; yo soy tu socorro, dice Jehová; el Santo de Israel es tu Redentor. </a:t>
            </a:r>
          </a:p>
          <a:p>
            <a:endParaRPr lang="es-CO" b="1" dirty="0" smtClean="0"/>
          </a:p>
          <a:p>
            <a:pPr algn="ctr">
              <a:buNone/>
            </a:pPr>
            <a:r>
              <a:rPr lang="es-CO" b="1" dirty="0" smtClean="0">
                <a:solidFill>
                  <a:srgbClr val="FF0000"/>
                </a:solidFill>
              </a:rPr>
              <a:t>No temas, Gusano de Jacob</a:t>
            </a:r>
          </a:p>
        </p:txBody>
      </p:sp>
      <p:pic>
        <p:nvPicPr>
          <p:cNvPr id="4098" name="Picture 2" descr="http://upload.wikimedia.org/wikipedia/commons/thumb/4/46/Nerr0328.jpg/200px-Nerr0328.jpg">
            <a:hlinkClick r:id="rId2"/>
          </p:cNvPr>
          <p:cNvPicPr>
            <a:picLocks noChangeAspect="1" noChangeArrowheads="1"/>
          </p:cNvPicPr>
          <p:nvPr/>
        </p:nvPicPr>
        <p:blipFill>
          <a:blip r:embed="rId3" cstate="print"/>
          <a:srcRect/>
          <a:stretch>
            <a:fillRect/>
          </a:stretch>
        </p:blipFill>
        <p:spPr bwMode="auto">
          <a:xfrm>
            <a:off x="6588224" y="4005064"/>
            <a:ext cx="2304256" cy="2520280"/>
          </a:xfrm>
          <a:prstGeom prst="rect">
            <a:avLst/>
          </a:prstGeom>
          <a:noFill/>
        </p:spPr>
      </p:pic>
      <p:sp>
        <p:nvSpPr>
          <p:cNvPr id="5" name="4 Rectángulo"/>
          <p:cNvSpPr/>
          <p:nvPr/>
        </p:nvSpPr>
        <p:spPr>
          <a:xfrm>
            <a:off x="251520" y="4077072"/>
            <a:ext cx="5904656" cy="2677656"/>
          </a:xfrm>
          <a:prstGeom prst="rect">
            <a:avLst/>
          </a:prstGeom>
        </p:spPr>
        <p:txBody>
          <a:bodyPr wrap="square">
            <a:spAutoFit/>
          </a:bodyPr>
          <a:lstStyle/>
          <a:p>
            <a:pPr algn="ctr">
              <a:buNone/>
            </a:pPr>
            <a:r>
              <a:rPr lang="es-CO" sz="2800" dirty="0" smtClean="0"/>
              <a:t>Dios le recuerda al pueblo de Israel que en sí mismo no tiene ni valor ni fuerza, puesto que el mismo Dios lo llama “gusano”.  Sin Dios son una nación débil, desvalida e insignificante, sólo para ser despreciada y pisoteada.</a:t>
            </a:r>
            <a:endParaRPr lang="es-CO" sz="2800"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4098"/>
                                        </p:tgtEl>
                                        <p:attrNameLst>
                                          <p:attrName>style.visibility</p:attrName>
                                        </p:attrNameLst>
                                      </p:cBhvr>
                                      <p:to>
                                        <p:strVal val="visible"/>
                                      </p:to>
                                    </p:set>
                                    <p:animEffect transition="in" filter="fade">
                                      <p:cBhvr>
                                        <p:cTn id="22" dur="100"/>
                                        <p:tgtEl>
                                          <p:spTgt spid="4098"/>
                                        </p:tgtEl>
                                      </p:cBhvr>
                                    </p:animEffect>
                                    <p:anim calcmode="lin" valueType="num">
                                      <p:cBhvr>
                                        <p:cTn id="23" dur="400" fill="hold"/>
                                        <p:tgtEl>
                                          <p:spTgt spid="4098"/>
                                        </p:tgtEl>
                                        <p:attrNameLst>
                                          <p:attrName>ppt_x</p:attrName>
                                        </p:attrNameLst>
                                      </p:cBhvr>
                                      <p:tavLst>
                                        <p:tav tm="0">
                                          <p:val>
                                            <p:strVal val="#ppt_x"/>
                                          </p:val>
                                        </p:tav>
                                        <p:tav tm="100000">
                                          <p:val>
                                            <p:strVal val="#ppt_x"/>
                                          </p:val>
                                        </p:tav>
                                      </p:tavLst>
                                    </p:anim>
                                    <p:anim calcmode="lin" valueType="num">
                                      <p:cBhvr>
                                        <p:cTn id="24" dur="400" fill="hold"/>
                                        <p:tgtEl>
                                          <p:spTgt spid="4098"/>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409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409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heel(4)">
                                      <p:cBhvr>
                                        <p:cTn id="3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5256584" cy="6264696"/>
          </a:xfrm>
        </p:spPr>
        <p:txBody>
          <a:bodyPr>
            <a:normAutofit fontScale="92500" lnSpcReduction="20000"/>
          </a:bodyPr>
          <a:lstStyle/>
          <a:p>
            <a:pPr algn="ctr">
              <a:buNone/>
            </a:pPr>
            <a:r>
              <a:rPr lang="es-CO" dirty="0" smtClean="0"/>
              <a:t>   </a:t>
            </a:r>
            <a:r>
              <a:rPr lang="es-CO" b="1" dirty="0" smtClean="0">
                <a:solidFill>
                  <a:srgbClr val="FF0000"/>
                </a:solidFill>
              </a:rPr>
              <a:t> Job 25:6</a:t>
            </a:r>
            <a:r>
              <a:rPr lang="es-CO" dirty="0" smtClean="0"/>
              <a:t>. “¡Cuánto menos el hombre que es un gusano, el hijo del hombre que es una larva!”</a:t>
            </a:r>
          </a:p>
          <a:p>
            <a:pPr>
              <a:buNone/>
            </a:pPr>
            <a:r>
              <a:rPr lang="es-CO" dirty="0" smtClean="0"/>
              <a:t> </a:t>
            </a:r>
          </a:p>
          <a:p>
            <a:pPr algn="ctr">
              <a:buNone/>
            </a:pPr>
            <a:r>
              <a:rPr lang="es-CO" dirty="0" smtClean="0"/>
              <a:t>      Con estas palabras, Bildad-que era su amigo- </a:t>
            </a:r>
            <a:r>
              <a:rPr lang="es-CO" dirty="0" smtClean="0">
                <a:solidFill>
                  <a:srgbClr val="0070C0"/>
                </a:solidFill>
              </a:rPr>
              <a:t>se proponía humillar a Job e impresionarlo con su pequeñez</a:t>
            </a:r>
            <a:r>
              <a:rPr lang="es-CO" dirty="0" smtClean="0"/>
              <a:t>. Job necesitaba que lo animaran, no que se le recordara su debilidad. Sus amigos se quedaron muy lejos de entender tanto a Dios como a su doliente amigo.  </a:t>
            </a:r>
            <a:endParaRPr lang="es-CO" dirty="0"/>
          </a:p>
        </p:txBody>
      </p:sp>
      <p:pic>
        <p:nvPicPr>
          <p:cNvPr id="56324" name="Picture 4" descr="http://t3.gstatic.com/images?q=tbn:ANd9GcRAejgt5zjAhxq1rZKIu0hBWviCkwJ7mLOrYEmX3ot6NQ-5Pv6r"/>
          <p:cNvPicPr>
            <a:picLocks noChangeAspect="1" noChangeArrowheads="1"/>
          </p:cNvPicPr>
          <p:nvPr/>
        </p:nvPicPr>
        <p:blipFill>
          <a:blip r:embed="rId2" cstate="print"/>
          <a:srcRect/>
          <a:stretch>
            <a:fillRect/>
          </a:stretch>
        </p:blipFill>
        <p:spPr bwMode="auto">
          <a:xfrm>
            <a:off x="6444208" y="260648"/>
            <a:ext cx="2438400" cy="2404864"/>
          </a:xfrm>
          <a:prstGeom prst="rect">
            <a:avLst/>
          </a:prstGeom>
          <a:noFill/>
        </p:spPr>
      </p:pic>
      <p:sp>
        <p:nvSpPr>
          <p:cNvPr id="6" name="5 Rectángulo"/>
          <p:cNvSpPr/>
          <p:nvPr/>
        </p:nvSpPr>
        <p:spPr>
          <a:xfrm>
            <a:off x="6588224" y="2967335"/>
            <a:ext cx="2376264" cy="3539430"/>
          </a:xfrm>
          <a:prstGeom prst="rect">
            <a:avLst/>
          </a:prstGeom>
        </p:spPr>
        <p:txBody>
          <a:bodyPr wrap="square">
            <a:spAutoFit/>
          </a:bodyPr>
          <a:lstStyle/>
          <a:p>
            <a:pPr algn="ctr">
              <a:buNone/>
            </a:pPr>
            <a:r>
              <a:rPr lang="es-CO" sz="2800" dirty="0" smtClean="0"/>
              <a:t>Note que Dios – nuestro mejor amigo-, dice primero: “</a:t>
            </a:r>
            <a:r>
              <a:rPr lang="es-CO" sz="2800" u="sng" dirty="0" smtClean="0">
                <a:solidFill>
                  <a:srgbClr val="0070C0"/>
                </a:solidFill>
              </a:rPr>
              <a:t>no temas</a:t>
            </a:r>
            <a:r>
              <a:rPr lang="es-CO" sz="2800" dirty="0" smtClean="0"/>
              <a:t>” y después “</a:t>
            </a:r>
            <a:r>
              <a:rPr lang="es-CO" sz="2800" b="1" dirty="0" smtClean="0"/>
              <a:t>gusano de Jacob</a:t>
            </a:r>
            <a:r>
              <a:rPr lang="es-CO" sz="2800"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56324"/>
                                        </p:tgtEl>
                                        <p:attrNameLst>
                                          <p:attrName>style.visibility</p:attrName>
                                        </p:attrNameLst>
                                      </p:cBhvr>
                                      <p:to>
                                        <p:strVal val="visible"/>
                                      </p:to>
                                    </p:set>
                                    <p:animEffect transition="in" filter="fade">
                                      <p:cBhvr>
                                        <p:cTn id="12" dur="100"/>
                                        <p:tgtEl>
                                          <p:spTgt spid="56324"/>
                                        </p:tgtEl>
                                      </p:cBhvr>
                                    </p:animEffect>
                                    <p:anim calcmode="lin" valueType="num">
                                      <p:cBhvr>
                                        <p:cTn id="13" dur="400" fill="hold"/>
                                        <p:tgtEl>
                                          <p:spTgt spid="56324"/>
                                        </p:tgtEl>
                                        <p:attrNameLst>
                                          <p:attrName>ppt_x</p:attrName>
                                        </p:attrNameLst>
                                      </p:cBhvr>
                                      <p:tavLst>
                                        <p:tav tm="0">
                                          <p:val>
                                            <p:strVal val="#ppt_x"/>
                                          </p:val>
                                        </p:tav>
                                        <p:tav tm="100000">
                                          <p:val>
                                            <p:strVal val="#ppt_x"/>
                                          </p:val>
                                        </p:tav>
                                      </p:tavLst>
                                    </p:anim>
                                    <p:anim calcmode="lin" valueType="num">
                                      <p:cBhvr>
                                        <p:cTn id="14" dur="400" fill="hold"/>
                                        <p:tgtEl>
                                          <p:spTgt spid="56324"/>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632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632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
                                        <p:tgtEl>
                                          <p:spTgt spid="3">
                                            <p:txEl>
                                              <p:pRg st="2" end="2"/>
                                            </p:txEl>
                                          </p:spTgt>
                                        </p:tgtEl>
                                      </p:cBhvr>
                                    </p:animEffect>
                                    <p:anim calcmode="lin" valueType="num">
                                      <p:cBhvr>
                                        <p:cTn id="22"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
                                        <p:tgtEl>
                                          <p:spTgt spid="6"/>
                                        </p:tgtEl>
                                      </p:cBhvr>
                                    </p:animEffect>
                                    <p:anim calcmode="lin" valueType="num">
                                      <p:cBhvr>
                                        <p:cTn id="31" dur="400" fill="hold"/>
                                        <p:tgtEl>
                                          <p:spTgt spid="6"/>
                                        </p:tgtEl>
                                        <p:attrNameLst>
                                          <p:attrName>ppt_x</p:attrName>
                                        </p:attrNameLst>
                                      </p:cBhvr>
                                      <p:tavLst>
                                        <p:tav tm="0">
                                          <p:val>
                                            <p:strVal val="#ppt_x"/>
                                          </p:val>
                                        </p:tav>
                                        <p:tav tm="100000">
                                          <p:val>
                                            <p:strVal val="#ppt_x"/>
                                          </p:val>
                                        </p:tav>
                                      </p:tavLst>
                                    </p:anim>
                                    <p:anim calcmode="lin" valueType="num">
                                      <p:cBhvr>
                                        <p:cTn id="32" dur="400" fill="hold"/>
                                        <p:tgtEl>
                                          <p:spTgt spid="6"/>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blipFill>
            <a:blip r:embed="rId2" cstate="print"/>
            <a:tile tx="0" ty="0" sx="100000" sy="100000" flip="none" algn="tl"/>
          </a:blipFill>
        </p:spPr>
        <p:txBody>
          <a:bodyPr>
            <a:normAutofit fontScale="92500" lnSpcReduction="20000"/>
          </a:bodyPr>
          <a:lstStyle/>
          <a:p>
            <a:pPr algn="ctr">
              <a:buNone/>
            </a:pPr>
            <a:r>
              <a:rPr lang="es-CO" dirty="0" smtClean="0"/>
              <a:t>    </a:t>
            </a:r>
            <a:r>
              <a:rPr lang="es-CO" b="1" dirty="0" smtClean="0">
                <a:solidFill>
                  <a:srgbClr val="FF0000"/>
                </a:solidFill>
              </a:rPr>
              <a:t> Salmo 22:6</a:t>
            </a:r>
            <a:r>
              <a:rPr lang="es-CO" dirty="0" smtClean="0"/>
              <a:t>. “</a:t>
            </a:r>
            <a:r>
              <a:rPr lang="es-CO" i="1" dirty="0" smtClean="0">
                <a:solidFill>
                  <a:srgbClr val="0070C0"/>
                </a:solidFill>
              </a:rPr>
              <a:t>Mas yo soy gusano, y no hombre; Oprobio de los hombres, y despreciado del pueblo</a:t>
            </a:r>
            <a:r>
              <a:rPr lang="es-CO" i="1" dirty="0" smtClean="0"/>
              <a:t>”</a:t>
            </a:r>
            <a:r>
              <a:rPr lang="es-CO" dirty="0" smtClean="0"/>
              <a:t>. </a:t>
            </a:r>
          </a:p>
          <a:p>
            <a:pPr>
              <a:buNone/>
            </a:pPr>
            <a:endParaRPr lang="es-CO" dirty="0" smtClean="0"/>
          </a:p>
          <a:p>
            <a:pPr algn="ctr">
              <a:buNone/>
            </a:pPr>
            <a:r>
              <a:rPr lang="es-CO" dirty="0" smtClean="0"/>
              <a:t>    David sentía que Dios no lo tomaba en cuenta, como si fuera sólo un gusano rastrero, indigno de su consideración.</a:t>
            </a:r>
          </a:p>
          <a:p>
            <a:pPr>
              <a:buNone/>
            </a:pPr>
            <a:endParaRPr lang="es-CO" b="1" dirty="0" smtClean="0"/>
          </a:p>
          <a:p>
            <a:pPr algn="ctr">
              <a:buNone/>
            </a:pPr>
            <a:r>
              <a:rPr lang="es-CO" b="1" dirty="0" smtClean="0"/>
              <a:t>    </a:t>
            </a:r>
            <a:r>
              <a:rPr lang="es-CO" dirty="0" smtClean="0"/>
              <a:t>Cuantos hombres y mujeres con un futuro promisorio, con una autoestima tan baja, no se consideran como David “</a:t>
            </a:r>
            <a:r>
              <a:rPr lang="es-CO" i="1" dirty="0" smtClean="0"/>
              <a:t>Mas yo soy gusano",</a:t>
            </a:r>
            <a:r>
              <a:rPr lang="es-CO" i="1" dirty="0" smtClean="0">
                <a:solidFill>
                  <a:srgbClr val="0070C0"/>
                </a:solidFill>
              </a:rPr>
              <a:t> si tan solo supieran que Dios los ama,</a:t>
            </a:r>
            <a:r>
              <a:rPr lang="es-CO" i="1" dirty="0" smtClean="0"/>
              <a:t> y les dice: </a:t>
            </a:r>
            <a:r>
              <a:rPr lang="es-CO" i="1" dirty="0" smtClean="0">
                <a:solidFill>
                  <a:srgbClr val="0070C0"/>
                </a:solidFill>
              </a:rPr>
              <a:t>“NO TEMAS, YO SOY TU REDENTOR”</a:t>
            </a:r>
            <a:r>
              <a:rPr lang="es-CO" i="1" dirty="0" smtClean="0"/>
              <a:t>, su problema por difícil que sea, quedaría resuelto.</a:t>
            </a: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85000" lnSpcReduction="20000"/>
          </a:bodyPr>
          <a:lstStyle/>
          <a:p>
            <a:pPr algn="ctr">
              <a:buNone/>
            </a:pPr>
            <a:r>
              <a:rPr lang="es-CO" b="1" dirty="0" smtClean="0"/>
              <a:t>    </a:t>
            </a:r>
            <a:r>
              <a:rPr lang="es-CO" b="1" dirty="0" smtClean="0">
                <a:solidFill>
                  <a:srgbClr val="FF0000"/>
                </a:solidFill>
              </a:rPr>
              <a:t>El Santo de Israel es tu Redentor</a:t>
            </a:r>
          </a:p>
          <a:p>
            <a:pPr algn="ctr">
              <a:buNone/>
            </a:pPr>
            <a:r>
              <a:rPr lang="es-CO" dirty="0" smtClean="0">
                <a:solidFill>
                  <a:srgbClr val="FF0000"/>
                </a:solidFill>
              </a:rPr>
              <a:t>    </a:t>
            </a:r>
            <a:r>
              <a:rPr lang="es-CO" dirty="0" smtClean="0">
                <a:solidFill>
                  <a:srgbClr val="0070C0"/>
                </a:solidFill>
              </a:rPr>
              <a:t>El Santo de Israel era el Redentor de su pueblo.</a:t>
            </a:r>
          </a:p>
          <a:p>
            <a:pPr algn="ctr">
              <a:buNone/>
            </a:pPr>
            <a:endParaRPr lang="es-CO" dirty="0" smtClean="0">
              <a:solidFill>
                <a:srgbClr val="0070C0"/>
              </a:solidFill>
            </a:endParaRPr>
          </a:p>
          <a:p>
            <a:pPr algn="ctr">
              <a:buNone/>
            </a:pPr>
            <a:r>
              <a:rPr lang="es-CO" dirty="0" smtClean="0">
                <a:solidFill>
                  <a:srgbClr val="0070C0"/>
                </a:solidFill>
              </a:rPr>
              <a:t>  </a:t>
            </a:r>
            <a:r>
              <a:rPr lang="es-CO" dirty="0" smtClean="0"/>
              <a:t>Ellos se encontraban perdidos y, al parecer, sin esperanza, pero él se comprometía a hacer en favor de ellos lo que haría un pariente cercano. </a:t>
            </a:r>
          </a:p>
          <a:p>
            <a:pPr algn="ctr">
              <a:buNone/>
            </a:pPr>
            <a:endParaRPr lang="es-CO" dirty="0" smtClean="0"/>
          </a:p>
          <a:p>
            <a:pPr algn="ctr">
              <a:buNone/>
            </a:pPr>
            <a:r>
              <a:rPr lang="es-CO" b="1" dirty="0" smtClean="0">
                <a:solidFill>
                  <a:srgbClr val="FF0000"/>
                </a:solidFill>
              </a:rPr>
              <a:t>Lev.25:47-49.</a:t>
            </a:r>
          </a:p>
          <a:p>
            <a:pPr algn="ctr">
              <a:buNone/>
            </a:pPr>
            <a:r>
              <a:rPr lang="es-CO" dirty="0" smtClean="0"/>
              <a:t>Y si el peregrino ó extranjero que está contigo, adquiriese medios, y tu hermano que está con él empobreciere, y se vendiere al peregrino ó extranjero que está contigo, ó á la raza de la familia del extranjero; </a:t>
            </a:r>
            <a:r>
              <a:rPr lang="es-CO" b="1" dirty="0" smtClean="0">
                <a:hlinkClick r:id="rId2"/>
              </a:rPr>
              <a:t>48</a:t>
            </a:r>
            <a:r>
              <a:rPr lang="es-CO" dirty="0" smtClean="0"/>
              <a:t> Después que se hubiere vendido, </a:t>
            </a:r>
            <a:r>
              <a:rPr lang="es-CO" dirty="0" smtClean="0">
                <a:solidFill>
                  <a:srgbClr val="0070C0"/>
                </a:solidFill>
              </a:rPr>
              <a:t>podrá ser rescatado: uno de sus hermanos lo rescatará</a:t>
            </a:r>
            <a:r>
              <a:rPr lang="es-CO" dirty="0" smtClean="0"/>
              <a:t>; </a:t>
            </a:r>
            <a:r>
              <a:rPr lang="es-CO" b="1" dirty="0" smtClean="0">
                <a:hlinkClick r:id="rId3"/>
              </a:rPr>
              <a:t>49</a:t>
            </a:r>
            <a:r>
              <a:rPr lang="es-CO" dirty="0" smtClean="0"/>
              <a:t> </a:t>
            </a:r>
            <a:r>
              <a:rPr lang="es-CO" dirty="0" smtClean="0">
                <a:solidFill>
                  <a:srgbClr val="0070C0"/>
                </a:solidFill>
              </a:rPr>
              <a:t>O su tío, ó el hijo de su tío lo rescatará, ó el </a:t>
            </a:r>
            <a:r>
              <a:rPr lang="es-CO" u="sng" dirty="0" smtClean="0">
                <a:solidFill>
                  <a:srgbClr val="0070C0"/>
                </a:solidFill>
              </a:rPr>
              <a:t>cercano de su carne, de su linaje, lo rescatará;</a:t>
            </a:r>
            <a:endParaRPr lang="es-CO" b="1" u="sng" dirty="0" smtClean="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a:bodyPr>
          <a:lstStyle/>
          <a:p>
            <a:r>
              <a:rPr lang="es-CO" sz="4800" b="1" dirty="0" smtClean="0">
                <a:latin typeface="Agency FB" pitchFamily="34" charset="0"/>
              </a:rPr>
              <a:t>¿Qué representan estos símbolos?</a:t>
            </a:r>
            <a:endParaRPr lang="es-CO" sz="4800" b="1" dirty="0">
              <a:latin typeface="Agency FB" pitchFamily="34" charset="0"/>
            </a:endParaRPr>
          </a:p>
        </p:txBody>
      </p:sp>
      <p:sp>
        <p:nvSpPr>
          <p:cNvPr id="3" name="2 Marcador de contenido"/>
          <p:cNvSpPr>
            <a:spLocks noGrp="1"/>
          </p:cNvSpPr>
          <p:nvPr>
            <p:ph idx="1"/>
          </p:nvPr>
        </p:nvSpPr>
        <p:spPr/>
        <p:txBody>
          <a:bodyPr>
            <a:normAutofit/>
          </a:bodyPr>
          <a:lstStyle/>
          <a:p>
            <a:pPr>
              <a:buNone/>
            </a:pPr>
            <a:endParaRPr lang="es-CO" dirty="0" smtClean="0"/>
          </a:p>
          <a:p>
            <a:pPr>
              <a:buNone/>
            </a:pPr>
            <a:endParaRPr lang="es-CO" dirty="0" smtClean="0"/>
          </a:p>
        </p:txBody>
      </p:sp>
      <p:sp>
        <p:nvSpPr>
          <p:cNvPr id="5" name="4 Flecha derecha"/>
          <p:cNvSpPr/>
          <p:nvPr/>
        </p:nvSpPr>
        <p:spPr>
          <a:xfrm>
            <a:off x="467544" y="4725144"/>
            <a:ext cx="7776864" cy="2132856"/>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400" dirty="0" smtClean="0">
                <a:solidFill>
                  <a:srgbClr val="002060"/>
                </a:solidFill>
              </a:rPr>
              <a:t>3). Su pariente más cercano: representa a Cristo Jesús, quien con su muerte en la crus pago el rescate exigido, la muerte del pecador </a:t>
            </a:r>
            <a:r>
              <a:rPr lang="es-CO" sz="2400" dirty="0" smtClean="0">
                <a:solidFill>
                  <a:srgbClr val="FF0000"/>
                </a:solidFill>
              </a:rPr>
              <a:t>(Lea Juan 3:16).</a:t>
            </a:r>
            <a:endParaRPr lang="es-CO" sz="2400" dirty="0">
              <a:solidFill>
                <a:srgbClr val="FF0000"/>
              </a:solidFill>
            </a:endParaRPr>
          </a:p>
        </p:txBody>
      </p:sp>
      <p:sp>
        <p:nvSpPr>
          <p:cNvPr id="6" name="5 Flecha derecha"/>
          <p:cNvSpPr/>
          <p:nvPr/>
        </p:nvSpPr>
        <p:spPr>
          <a:xfrm>
            <a:off x="467544" y="2996952"/>
            <a:ext cx="8208912" cy="216024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400" dirty="0" smtClean="0">
                <a:solidFill>
                  <a:srgbClr val="002060"/>
                </a:solidFill>
              </a:rPr>
              <a:t>2). El que se vendió al rico: representa el ser humano quien se vendió a Satanás por haberle obedecido </a:t>
            </a:r>
            <a:r>
              <a:rPr lang="es-CO" sz="2400" dirty="0" smtClean="0">
                <a:solidFill>
                  <a:srgbClr val="FF0000"/>
                </a:solidFill>
              </a:rPr>
              <a:t>(Lea Romanos 6:16).</a:t>
            </a:r>
          </a:p>
        </p:txBody>
      </p:sp>
      <p:sp>
        <p:nvSpPr>
          <p:cNvPr id="7" name="6 Flecha derecha"/>
          <p:cNvSpPr/>
          <p:nvPr/>
        </p:nvSpPr>
        <p:spPr>
          <a:xfrm>
            <a:off x="467544" y="1412776"/>
            <a:ext cx="8676456" cy="2088232"/>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800" dirty="0" smtClean="0">
                <a:solidFill>
                  <a:srgbClr val="002060"/>
                </a:solidFill>
              </a:rPr>
              <a:t>1). El extranjero rico: representa a Satanás quién no pertenecía a este planeta.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to="" calcmode="lin" valueType="num">
                                      <p:cBhvr>
                                        <p:cTn id="12" dur="1" fill="hold"/>
                                        <p:tgtEl>
                                          <p:spTgt spid="7"/>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rgbClr val="FFFF00"/>
          </a:solidFill>
        </p:spPr>
        <p:txBody>
          <a:bodyPr>
            <a:normAutofit fontScale="92500"/>
          </a:bodyPr>
          <a:lstStyle/>
          <a:p>
            <a:pPr algn="ctr">
              <a:buNone/>
            </a:pPr>
            <a:r>
              <a:rPr lang="es-CO" dirty="0" smtClean="0"/>
              <a:t>   Isaías presenta con frecuencia a Dios como Redentor de su pueblo </a:t>
            </a:r>
            <a:r>
              <a:rPr lang="es-CO" dirty="0" smtClean="0">
                <a:solidFill>
                  <a:srgbClr val="FF0000"/>
                </a:solidFill>
              </a:rPr>
              <a:t>(Isa.43:1).</a:t>
            </a:r>
          </a:p>
          <a:p>
            <a:pPr>
              <a:buNone/>
            </a:pPr>
            <a:endParaRPr lang="es-CO" dirty="0" smtClean="0"/>
          </a:p>
          <a:p>
            <a:pPr algn="ctr">
              <a:buNone/>
            </a:pPr>
            <a:r>
              <a:rPr lang="es-ES" dirty="0" smtClean="0"/>
              <a:t>   “Y ahora, así dice Jehová Criador tuyo, oh Jacob, y Formador tuyo, oh Israel: No temas, Formador tuyo, oh Israel: No temas, </a:t>
            </a:r>
            <a:r>
              <a:rPr lang="es-ES" dirty="0" smtClean="0">
                <a:solidFill>
                  <a:srgbClr val="0070C0"/>
                </a:solidFill>
              </a:rPr>
              <a:t>porque yo te redimí;</a:t>
            </a:r>
            <a:r>
              <a:rPr lang="es-ES" dirty="0" smtClean="0"/>
              <a:t> te puse nombre, mío eres tú”.</a:t>
            </a:r>
          </a:p>
          <a:p>
            <a:pPr algn="ctr">
              <a:buNone/>
            </a:pPr>
            <a:endParaRPr lang="es-ES" dirty="0" smtClean="0"/>
          </a:p>
          <a:p>
            <a:pPr algn="ctr">
              <a:buNone/>
            </a:pPr>
            <a:r>
              <a:rPr lang="es-ES" dirty="0" smtClean="0"/>
              <a:t> Y este otro: “</a:t>
            </a:r>
            <a:r>
              <a:rPr lang="es-ES" dirty="0" smtClean="0">
                <a:solidFill>
                  <a:srgbClr val="0070C0"/>
                </a:solidFill>
              </a:rPr>
              <a:t>Así dice Jehová, Redentor vuestro, el Santo de Israel</a:t>
            </a:r>
            <a:r>
              <a:rPr lang="es-ES" dirty="0" smtClean="0"/>
              <a:t>: Por vosotros envié á Babilonia, é hice descender fugitivos todos ellos, y clamor de Caldeos en las naves”</a:t>
            </a:r>
            <a:r>
              <a:rPr lang="es-ES" dirty="0" smtClean="0">
                <a:solidFill>
                  <a:srgbClr val="FF0000"/>
                </a:solidFill>
              </a:rPr>
              <a:t> (verso 14).</a:t>
            </a:r>
          </a:p>
          <a:p>
            <a:pPr>
              <a:buNone/>
            </a:pPr>
            <a:endParaRPr lang="es-CO" dirty="0" smtClean="0"/>
          </a:p>
          <a:p>
            <a:pPr>
              <a:buNone/>
            </a:pPr>
            <a:endParaRPr lang="es-CO" dirty="0" smtClean="0"/>
          </a:p>
          <a:p>
            <a:pPr>
              <a:buNone/>
            </a:pPr>
            <a:endParaRPr lang="es-CO" dirty="0" smtClean="0"/>
          </a:p>
          <a:p>
            <a:endParaRPr lang="es-CO"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
                                        <p:tgtEl>
                                          <p:spTgt spid="3">
                                            <p:txEl>
                                              <p:pRg st="4" end="4"/>
                                            </p:txEl>
                                          </p:spTgt>
                                        </p:tgtEl>
                                      </p:cBhvr>
                                    </p:animEffect>
                                    <p:anim calcmode="lin" valueType="num">
                                      <p:cBhvr>
                                        <p:cTn id="3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cstate="print"/>
            <a:tile tx="0" ty="0" sx="100000" sy="100000" flip="none" algn="tl"/>
          </a:blipFill>
        </p:spPr>
        <p:txBody>
          <a:bodyPr>
            <a:normAutofit fontScale="90000"/>
          </a:bodyPr>
          <a:lstStyle/>
          <a:p>
            <a:r>
              <a:rPr lang="es-CO" b="1" dirty="0" smtClean="0">
                <a:solidFill>
                  <a:srgbClr val="FFFF00"/>
                </a:solidFill>
                <a:latin typeface="Agency FB" pitchFamily="34" charset="0"/>
              </a:rPr>
              <a:t>¿Qué misión le había asignado Dios a Israel?</a:t>
            </a:r>
            <a:endParaRPr lang="es-CO" b="1" dirty="0">
              <a:solidFill>
                <a:srgbClr val="FFFF00"/>
              </a:solidFill>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fontScale="77500" lnSpcReduction="20000"/>
          </a:bodyPr>
          <a:lstStyle/>
          <a:p>
            <a:pPr algn="ctr">
              <a:buNone/>
            </a:pPr>
            <a:r>
              <a:rPr lang="es-CO" b="1" dirty="0" smtClean="0"/>
              <a:t>     </a:t>
            </a:r>
            <a:r>
              <a:rPr lang="es-CO" sz="3600" b="1" dirty="0" smtClean="0">
                <a:solidFill>
                  <a:srgbClr val="FF0000"/>
                </a:solidFill>
              </a:rPr>
              <a:t>Isaías 41.15.</a:t>
            </a:r>
          </a:p>
          <a:p>
            <a:pPr algn="ctr">
              <a:buNone/>
            </a:pPr>
            <a:r>
              <a:rPr lang="es-CO" b="1" dirty="0" smtClean="0"/>
              <a:t>    “Yo te he puesto por trillo, trillo nuevo, lleno de dientes; trillarás montes y los molerás, y collados reducirás a tamo”</a:t>
            </a:r>
          </a:p>
          <a:p>
            <a:pPr>
              <a:buNone/>
            </a:pPr>
            <a:endParaRPr lang="es-CO" b="1" dirty="0" smtClean="0"/>
          </a:p>
          <a:p>
            <a:pPr algn="ctr">
              <a:buNone/>
            </a:pPr>
            <a:r>
              <a:rPr lang="es-CO" b="1" dirty="0" smtClean="0"/>
              <a:t>      </a:t>
            </a:r>
            <a:r>
              <a:rPr lang="es-ES" dirty="0" smtClean="0"/>
              <a:t>Los pueblos harán estrépito á manera de ruido de grandes aguas: mas Dios le reprenderá, y huirá lejos; será ahuyentado como el tamo de los montes delante del viento, y como el polvo delante del torbellino </a:t>
            </a:r>
            <a:r>
              <a:rPr lang="es-ES" dirty="0" smtClean="0">
                <a:solidFill>
                  <a:srgbClr val="FF0000"/>
                </a:solidFill>
              </a:rPr>
              <a:t>(Isaías 17:13).</a:t>
            </a:r>
          </a:p>
          <a:p>
            <a:pPr>
              <a:buNone/>
            </a:pPr>
            <a:endParaRPr lang="es-CO" b="1" dirty="0" smtClean="0"/>
          </a:p>
          <a:p>
            <a:pPr>
              <a:buNone/>
            </a:pPr>
            <a:endParaRPr lang="es-CO" b="1" dirty="0" smtClean="0"/>
          </a:p>
          <a:p>
            <a:pPr algn="ctr">
              <a:buNone/>
            </a:pPr>
            <a:r>
              <a:rPr lang="es-CO" b="1" dirty="0" smtClean="0"/>
              <a:t> </a:t>
            </a:r>
            <a:r>
              <a:rPr lang="es-CO" b="1" dirty="0" smtClean="0">
                <a:solidFill>
                  <a:srgbClr val="FF0000"/>
                </a:solidFill>
              </a:rPr>
              <a:t>Isa 29:5.</a:t>
            </a:r>
            <a:r>
              <a:rPr lang="es-CO" dirty="0" smtClean="0"/>
              <a:t> Y la muchedumbre de tus enemigos será como polvo menudo, y la multitud de los fuertes como tamo que pasa; y será repentinamente, en un momento.</a:t>
            </a:r>
          </a:p>
          <a:p>
            <a:pPr>
              <a:buNone/>
            </a:pPr>
            <a:endParaRPr lang="es-CO" b="1" dirty="0" smtClean="0"/>
          </a:p>
          <a:p>
            <a:endParaRPr lang="es-CO"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1080120"/>
          </a:xfrm>
        </p:spPr>
        <p:txBody>
          <a:bodyPr>
            <a:normAutofit fontScale="77500" lnSpcReduction="20000"/>
          </a:bodyPr>
          <a:lstStyle/>
          <a:p>
            <a:pPr>
              <a:buNone/>
            </a:pPr>
            <a:r>
              <a:rPr lang="es-CO" b="1" dirty="0" smtClean="0"/>
              <a:t>   </a:t>
            </a:r>
            <a:r>
              <a:rPr lang="es-CO" sz="3800" b="1" dirty="0" smtClean="0"/>
              <a:t> </a:t>
            </a:r>
            <a:r>
              <a:rPr lang="es-CO" sz="5200" b="1" dirty="0" smtClean="0">
                <a:solidFill>
                  <a:srgbClr val="FF0000"/>
                </a:solidFill>
              </a:rPr>
              <a:t>El “trillo” se demostró en la guerra de los seis días. </a:t>
            </a:r>
            <a:r>
              <a:rPr lang="es-CO" sz="4600" dirty="0" smtClean="0"/>
              <a:t>   </a:t>
            </a:r>
            <a:endParaRPr lang="es-CO" sz="4600" u="sng" dirty="0"/>
          </a:p>
        </p:txBody>
      </p:sp>
      <p:sp>
        <p:nvSpPr>
          <p:cNvPr id="4" name="3 Rectángulo"/>
          <p:cNvSpPr/>
          <p:nvPr/>
        </p:nvSpPr>
        <p:spPr>
          <a:xfrm>
            <a:off x="611560" y="1988840"/>
            <a:ext cx="4608512" cy="4524315"/>
          </a:xfrm>
          <a:prstGeom prst="rect">
            <a:avLst/>
          </a:prstGeom>
        </p:spPr>
        <p:txBody>
          <a:bodyPr wrap="square">
            <a:spAutoFit/>
          </a:bodyPr>
          <a:lstStyle/>
          <a:p>
            <a:pPr algn="ctr"/>
            <a:r>
              <a:rPr lang="es-CO" dirty="0" smtClean="0">
                <a:hlinkClick r:id="rId2" action="ppaction://hlinkfile" tooltip="Conflicto árabe-israelí"/>
              </a:rPr>
              <a:t> </a:t>
            </a:r>
            <a:r>
              <a:rPr lang="es-CO" sz="3600" dirty="0" smtClean="0">
                <a:hlinkClick r:id="rId2" action="ppaction://hlinkfile" tooltip="Conflicto árabe-israelí"/>
              </a:rPr>
              <a:t>conflicto árabe-israelí</a:t>
            </a:r>
            <a:r>
              <a:rPr lang="es-CO" sz="3600" dirty="0" smtClean="0"/>
              <a:t>. Fecha </a:t>
            </a:r>
            <a:r>
              <a:rPr lang="es-CO" sz="3600" dirty="0" smtClean="0">
                <a:hlinkClick r:id="rId3" action="ppaction://hlinkfile" tooltip="5 de junio"/>
              </a:rPr>
              <a:t>5 de junio</a:t>
            </a:r>
            <a:r>
              <a:rPr lang="es-CO" sz="3600" dirty="0" smtClean="0"/>
              <a:t>-</a:t>
            </a:r>
            <a:r>
              <a:rPr lang="es-CO" sz="3600" dirty="0" smtClean="0">
                <a:hlinkClick r:id="rId4" action="ppaction://hlinkfile" tooltip="10 de junio"/>
              </a:rPr>
              <a:t>10 de junio</a:t>
            </a:r>
            <a:r>
              <a:rPr lang="es-CO" sz="3600" dirty="0" smtClean="0"/>
              <a:t> de </a:t>
            </a:r>
            <a:r>
              <a:rPr lang="es-CO" sz="3600" dirty="0" smtClean="0">
                <a:hlinkClick r:id="rId5" action="ppaction://hlinkfile" tooltip="1967"/>
              </a:rPr>
              <a:t>1967</a:t>
            </a:r>
            <a:r>
              <a:rPr lang="es-CO" sz="3600" dirty="0" smtClean="0"/>
              <a:t>.Resultado Victoria israelí. Su territorio de 20.000 kilómetros cuadrados pasó a 102.400.</a:t>
            </a:r>
            <a:endParaRPr lang="es-CO" sz="3600" dirty="0"/>
          </a:p>
        </p:txBody>
      </p:sp>
      <p:pic>
        <p:nvPicPr>
          <p:cNvPr id="11266" name="Picture 2" descr="http://t1.gstatic.com/images?q=tbn:ANd9GcTpK88o3-YVR0VDbul9Y7V1BeIsX4MLRyZwnfcFTywGmp43OaWkGA"/>
          <p:cNvPicPr>
            <a:picLocks noChangeAspect="1" noChangeArrowheads="1"/>
          </p:cNvPicPr>
          <p:nvPr/>
        </p:nvPicPr>
        <p:blipFill>
          <a:blip r:embed="rId6" cstate="print"/>
          <a:srcRect/>
          <a:stretch>
            <a:fillRect/>
          </a:stretch>
        </p:blipFill>
        <p:spPr bwMode="auto">
          <a:xfrm>
            <a:off x="5436096" y="1988840"/>
            <a:ext cx="3456384" cy="43924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1266"/>
                                        </p:tgtEl>
                                        <p:attrNameLst>
                                          <p:attrName>style.visibility</p:attrName>
                                        </p:attrNameLst>
                                      </p:cBhvr>
                                      <p:to>
                                        <p:strVal val="visible"/>
                                      </p:to>
                                    </p:set>
                                    <p:anim to="" calcmode="lin" valueType="num">
                                      <p:cBhvr>
                                        <p:cTn id="12" dur="1" fill="hold"/>
                                        <p:tgtEl>
                                          <p:spTgt spid="1126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p:spPr>
        <p:txBody>
          <a:bodyPr/>
          <a:lstStyle/>
          <a:p>
            <a:pPr algn="ctr">
              <a:buNone/>
            </a:pPr>
            <a:r>
              <a:rPr lang="es-CO" dirty="0" smtClean="0"/>
              <a:t>Cambios territoriales Israel ocupa la </a:t>
            </a:r>
            <a:r>
              <a:rPr lang="es-CO" dirty="0" smtClean="0">
                <a:hlinkClick r:id="rId2" action="ppaction://hlinkfile" tooltip="Franja de Gaza"/>
              </a:rPr>
              <a:t>Franja de Gaza</a:t>
            </a:r>
            <a:r>
              <a:rPr lang="es-CO" dirty="0" smtClean="0"/>
              <a:t> y la </a:t>
            </a:r>
            <a:r>
              <a:rPr lang="es-CO" dirty="0" smtClean="0">
                <a:hlinkClick r:id="rId3" action="ppaction://hlinkfile" tooltip="Península del Sinaí"/>
              </a:rPr>
              <a:t>Península del Sinaí</a:t>
            </a:r>
            <a:r>
              <a:rPr lang="es-CO" dirty="0" smtClean="0"/>
              <a:t> de Egipto, </a:t>
            </a:r>
            <a:r>
              <a:rPr lang="es-CO" dirty="0" smtClean="0">
                <a:hlinkClick r:id="rId4" action="ppaction://hlinkfile" tooltip="Cisjordania"/>
              </a:rPr>
              <a:t>Cisjordania</a:t>
            </a:r>
            <a:r>
              <a:rPr lang="es-CO" dirty="0" smtClean="0"/>
              <a:t> (incluyendo </a:t>
            </a:r>
            <a:r>
              <a:rPr lang="es-CO" dirty="0" smtClean="0">
                <a:hlinkClick r:id="rId5" action="ppaction://hlinkfile" tooltip="Jerusalén Este"/>
              </a:rPr>
              <a:t>Jerusalén Este</a:t>
            </a:r>
            <a:r>
              <a:rPr lang="es-CO" dirty="0" smtClean="0"/>
              <a:t>) de Jordania y los </a:t>
            </a:r>
            <a:r>
              <a:rPr lang="es-CO" dirty="0" smtClean="0">
                <a:hlinkClick r:id="rId6" action="ppaction://hlinkfile" tooltip="Altos del Golán"/>
              </a:rPr>
              <a:t>Altos del Golán</a:t>
            </a:r>
            <a:r>
              <a:rPr lang="es-CO" dirty="0" smtClean="0"/>
              <a:t> de Siria.</a:t>
            </a:r>
          </a:p>
          <a:p>
            <a:pPr>
              <a:buNone/>
            </a:pPr>
            <a:r>
              <a:rPr lang="es-CO" dirty="0" smtClean="0"/>
              <a:t> </a:t>
            </a:r>
          </a:p>
          <a:p>
            <a:pPr algn="ctr">
              <a:buNone/>
            </a:pPr>
            <a:r>
              <a:rPr lang="es-CO" dirty="0" smtClean="0"/>
              <a:t>  Beligerantes </a:t>
            </a:r>
            <a:r>
              <a:rPr lang="es-CO" dirty="0" smtClean="0">
                <a:hlinkClick r:id="rId7" action="ppaction://hlinkfile" tooltip="Israel"/>
              </a:rPr>
              <a:t>Israel</a:t>
            </a:r>
            <a:r>
              <a:rPr lang="es-CO" dirty="0" smtClean="0"/>
              <a:t>, </a:t>
            </a:r>
            <a:r>
              <a:rPr lang="es-CO" dirty="0" smtClean="0">
                <a:hlinkClick r:id="rId8" action="ppaction://hlinkfile" tooltip="Egipto"/>
              </a:rPr>
              <a:t>Egipto</a:t>
            </a:r>
            <a:r>
              <a:rPr lang="es-CO" dirty="0" smtClean="0"/>
              <a:t>, </a:t>
            </a:r>
            <a:r>
              <a:rPr lang="es-CO" dirty="0" smtClean="0">
                <a:hlinkClick r:id="rId9" action="ppaction://hlinkfile" tooltip="Siria"/>
              </a:rPr>
              <a:t>Siria</a:t>
            </a:r>
            <a:r>
              <a:rPr lang="es-CO" dirty="0" smtClean="0"/>
              <a:t>, </a:t>
            </a:r>
            <a:r>
              <a:rPr lang="es-CO" dirty="0" smtClean="0">
                <a:hlinkClick r:id="rId10" action="ppaction://hlinkfile" tooltip="Jordania"/>
              </a:rPr>
              <a:t>Jordania</a:t>
            </a:r>
            <a:r>
              <a:rPr lang="es-CO" dirty="0" smtClean="0"/>
              <a:t>, </a:t>
            </a:r>
            <a:r>
              <a:rPr lang="es-CO" dirty="0" smtClean="0">
                <a:hlinkClick r:id="rId11" action="ppaction://hlinkfile" tooltip="Irak"/>
              </a:rPr>
              <a:t>Irak</a:t>
            </a:r>
            <a:r>
              <a:rPr lang="es-CO" dirty="0" smtClean="0"/>
              <a:t>, </a:t>
            </a:r>
            <a:r>
              <a:rPr lang="es-CO" u="sng" dirty="0" smtClean="0"/>
              <a:t>Líbano.</a:t>
            </a:r>
            <a:br>
              <a:rPr lang="es-CO" u="sng" dirty="0" smtClean="0"/>
            </a:br>
            <a:endParaRPr lang="es-CO" u="sng"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60648"/>
            <a:ext cx="5400600" cy="6336704"/>
          </a:xfrm>
          <a:solidFill>
            <a:srgbClr val="FFC000"/>
          </a:solidFill>
        </p:spPr>
        <p:txBody>
          <a:bodyPr>
            <a:normAutofit fontScale="92500" lnSpcReduction="20000"/>
          </a:bodyPr>
          <a:lstStyle/>
          <a:p>
            <a:pPr>
              <a:buNone/>
            </a:pPr>
            <a:r>
              <a:rPr lang="es-CO" dirty="0" smtClean="0"/>
              <a:t>    Egipto: 240.000 soldados, 197 aviones de guerra y</a:t>
            </a:r>
            <a:r>
              <a:rPr lang="es-ES" dirty="0" smtClean="0"/>
              <a:t> acumuló 1.000 tanques</a:t>
            </a:r>
            <a:r>
              <a:rPr lang="es-CO" dirty="0" smtClean="0"/>
              <a:t> recibiendo un fuerte apoyo de otras naciones árabes.</a:t>
            </a:r>
            <a:r>
              <a:rPr lang="es-CO" baseline="30000" dirty="0" smtClean="0">
                <a:hlinkClick r:id="rId2" action="ppaction://hlinkfile"/>
              </a:rPr>
              <a:t> </a:t>
            </a:r>
            <a:r>
              <a:rPr lang="es-CO" dirty="0" smtClean="0"/>
              <a:t/>
            </a:r>
            <a:br>
              <a:rPr lang="es-CO" dirty="0" smtClean="0"/>
            </a:br>
            <a:endParaRPr lang="es-CO" dirty="0" smtClean="0"/>
          </a:p>
          <a:p>
            <a:pPr>
              <a:buNone/>
            </a:pPr>
            <a:r>
              <a:rPr lang="es-CO" dirty="0" smtClean="0"/>
              <a:t>    Siria, Jordania, Líbano e Irak: 307.000 soldados.</a:t>
            </a:r>
            <a:br>
              <a:rPr lang="es-CO" dirty="0" smtClean="0"/>
            </a:br>
            <a:r>
              <a:rPr lang="es-CO" dirty="0" smtClean="0"/>
              <a:t>957 aviones de combate. </a:t>
            </a:r>
            <a:br>
              <a:rPr lang="es-CO" dirty="0" smtClean="0"/>
            </a:br>
            <a:r>
              <a:rPr lang="es-CO" dirty="0" smtClean="0"/>
              <a:t>2.504 tanques.</a:t>
            </a:r>
            <a:br>
              <a:rPr lang="es-CO" dirty="0" smtClean="0"/>
            </a:br>
            <a:endParaRPr lang="es-CO" dirty="0" smtClean="0"/>
          </a:p>
          <a:p>
            <a:pPr>
              <a:buNone/>
            </a:pPr>
            <a:r>
              <a:rPr lang="es-CO" dirty="0" smtClean="0"/>
              <a:t>     (datos oficiales) 23.000 muertos,</a:t>
            </a:r>
            <a:br>
              <a:rPr lang="es-CO" dirty="0" smtClean="0"/>
            </a:br>
            <a:r>
              <a:rPr lang="es-CO" dirty="0" smtClean="0"/>
              <a:t>45.000 heridos,</a:t>
            </a:r>
            <a:br>
              <a:rPr lang="es-CO" dirty="0" smtClean="0"/>
            </a:br>
            <a:r>
              <a:rPr lang="es-CO" dirty="0" smtClean="0"/>
              <a:t>6.000 prisioneros.</a:t>
            </a:r>
            <a:br>
              <a:rPr lang="es-CO" dirty="0" smtClean="0"/>
            </a:br>
            <a:r>
              <a:rPr lang="es-CO" dirty="0" smtClean="0"/>
              <a:t>más de 400 aviones destruidos. </a:t>
            </a:r>
          </a:p>
        </p:txBody>
      </p:sp>
      <p:sp>
        <p:nvSpPr>
          <p:cNvPr id="6" name="5 Rectángulo"/>
          <p:cNvSpPr/>
          <p:nvPr/>
        </p:nvSpPr>
        <p:spPr>
          <a:xfrm>
            <a:off x="6012160" y="476672"/>
            <a:ext cx="2880320" cy="6001643"/>
          </a:xfrm>
          <a:prstGeom prst="rect">
            <a:avLst/>
          </a:prstGeom>
          <a:solidFill>
            <a:schemeClr val="accent3">
              <a:lumMod val="40000"/>
              <a:lumOff val="60000"/>
            </a:schemeClr>
          </a:solidFill>
        </p:spPr>
        <p:txBody>
          <a:bodyPr wrap="square">
            <a:spAutoFit/>
          </a:bodyPr>
          <a:lstStyle/>
          <a:p>
            <a:pPr algn="ctr">
              <a:buNone/>
            </a:pPr>
            <a:r>
              <a:rPr lang="es-CO" sz="2400" b="1" dirty="0" smtClean="0">
                <a:solidFill>
                  <a:srgbClr val="FF0000"/>
                </a:solidFill>
              </a:rPr>
              <a:t> Para enfrentar el ataque de sus enemigos Israel incluyó el reclutamiento de 70.000 reservistas para aumentar el ordinario de las fuerzas militares, sin mencionar su numero. </a:t>
            </a:r>
          </a:p>
          <a:p>
            <a:pPr>
              <a:buNone/>
            </a:pPr>
            <a:endParaRPr lang="es-CO" sz="2400" b="1" dirty="0" smtClean="0">
              <a:solidFill>
                <a:srgbClr val="FF0000"/>
              </a:solidFill>
            </a:endParaRPr>
          </a:p>
          <a:p>
            <a:pPr>
              <a:buNone/>
            </a:pPr>
            <a:r>
              <a:rPr lang="es-CO" sz="2400" b="1" dirty="0" smtClean="0">
                <a:solidFill>
                  <a:srgbClr val="FF0000"/>
                </a:solidFill>
              </a:rPr>
              <a:t>Sus enemigos. </a:t>
            </a:r>
          </a:p>
          <a:p>
            <a:pPr>
              <a:buNone/>
            </a:pPr>
            <a:r>
              <a:rPr lang="es-CO" sz="2400" b="1" dirty="0" smtClean="0">
                <a:solidFill>
                  <a:srgbClr val="FF0000"/>
                </a:solidFill>
              </a:rPr>
              <a:t> 547.000     Soldados.</a:t>
            </a:r>
          </a:p>
          <a:p>
            <a:pPr>
              <a:buNone/>
            </a:pPr>
            <a:r>
              <a:rPr lang="es-CO" sz="2400" b="1" dirty="0" smtClean="0">
                <a:solidFill>
                  <a:srgbClr val="FF0000"/>
                </a:solidFill>
              </a:rPr>
              <a:t>     1.054     Aviones</a:t>
            </a:r>
          </a:p>
          <a:p>
            <a:r>
              <a:rPr lang="es-CO" sz="2400" b="1" dirty="0" smtClean="0">
                <a:solidFill>
                  <a:srgbClr val="FF0000"/>
                </a:solidFill>
              </a:rPr>
              <a:t>     3.504.    Tanques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bg/>
                                          </p:spTgt>
                                        </p:tgtEl>
                                        <p:attrNameLst>
                                          <p:attrName>style.visibility</p:attrName>
                                        </p:attrNameLst>
                                      </p:cBhvr>
                                      <p:to>
                                        <p:strVal val="visible"/>
                                      </p:to>
                                    </p:set>
                                    <p:anim to="" calcmode="lin" valueType="num">
                                      <p:cBhvr>
                                        <p:cTn id="27" dur="1" fill="hold"/>
                                        <p:tgtEl>
                                          <p:spTgt spid="6">
                                            <p:bg/>
                                          </p:spTgt>
                                        </p:tgtEl>
                                        <p:attrNameLst>
                                          <p:attrName/>
                                        </p:attrNameLst>
                                      </p:cBhvr>
                                    </p:anim>
                                  </p:childTnLst>
                                </p:cTn>
                              </p:par>
                              <p:par>
                                <p:cTn id="28" presetID="24" presetClass="entr" presetSubtype="0" fill="hold" grpId="0" nodeType="withEffect">
                                  <p:stCondLst>
                                    <p:cond delay="0"/>
                                  </p:stCondLst>
                                  <p:childTnLst>
                                    <p:set>
                                      <p:cBhvr>
                                        <p:cTn id="29" dur="1" fill="hold">
                                          <p:stCondLst>
                                            <p:cond delay="0"/>
                                          </p:stCondLst>
                                        </p:cTn>
                                        <p:tgtEl>
                                          <p:spTgt spid="6">
                                            <p:txEl>
                                              <p:pRg st="0" end="0"/>
                                            </p:txEl>
                                          </p:spTgt>
                                        </p:tgtEl>
                                        <p:attrNameLst>
                                          <p:attrName>style.visibility</p:attrName>
                                        </p:attrNameLst>
                                      </p:cBhvr>
                                      <p:to>
                                        <p:strVal val="visible"/>
                                      </p:to>
                                    </p:set>
                                    <p:anim to="" calcmode="lin" valueType="num">
                                      <p:cBhvr>
                                        <p:cTn id="30" dur="1" fill="hold"/>
                                        <p:tgtEl>
                                          <p:spTgt spid="6">
                                            <p:txEl>
                                              <p:pRg st="0" end="0"/>
                                            </p:txEl>
                                          </p:spTgt>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nodeType="click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animEffect transition="in" filter="fade">
                                      <p:cBhvr>
                                        <p:cTn id="35" dur="100"/>
                                        <p:tgtEl>
                                          <p:spTgt spid="6">
                                            <p:txEl>
                                              <p:pRg st="2" end="2"/>
                                            </p:txEl>
                                          </p:spTgt>
                                        </p:tgtEl>
                                      </p:cBhvr>
                                    </p:animEffect>
                                    <p:anim calcmode="lin" valueType="num">
                                      <p:cBhvr>
                                        <p:cTn id="36" dur="4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7" dur="400" fill="hold"/>
                                        <p:tgtEl>
                                          <p:spTgt spid="6">
                                            <p:txEl>
                                              <p:pRg st="2" end="2"/>
                                            </p:txEl>
                                          </p:spTgt>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6">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6">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nodeType="clickEffect">
                                  <p:stCondLst>
                                    <p:cond delay="0"/>
                                  </p:stCondLst>
                                  <p:childTnLst>
                                    <p:set>
                                      <p:cBhvr>
                                        <p:cTn id="43" dur="1" fill="hold">
                                          <p:stCondLst>
                                            <p:cond delay="0"/>
                                          </p:stCondLst>
                                        </p:cTn>
                                        <p:tgtEl>
                                          <p:spTgt spid="6">
                                            <p:txEl>
                                              <p:pRg st="3" end="3"/>
                                            </p:txEl>
                                          </p:spTgt>
                                        </p:tgtEl>
                                        <p:attrNameLst>
                                          <p:attrName>style.visibility</p:attrName>
                                        </p:attrNameLst>
                                      </p:cBhvr>
                                      <p:to>
                                        <p:strVal val="visible"/>
                                      </p:to>
                                    </p:set>
                                    <p:anim to="" calcmode="lin" valueType="num">
                                      <p:cBhvr>
                                        <p:cTn id="44" dur="1" fill="hold"/>
                                        <p:tgtEl>
                                          <p:spTgt spid="6">
                                            <p:txEl>
                                              <p:pRg st="3" end="3"/>
                                            </p:txEl>
                                          </p:spTgt>
                                        </p:tgtEl>
                                        <p:attrNameLst>
                                          <p:attrName/>
                                        </p:attrNameLst>
                                      </p:cBhvr>
                                    </p:anim>
                                  </p:childTnLst>
                                </p:cTn>
                              </p:par>
                            </p:childTnLst>
                          </p:cTn>
                        </p:par>
                      </p:childTnLst>
                    </p:cTn>
                  </p:par>
                  <p:par>
                    <p:cTn id="45" fill="hold">
                      <p:stCondLst>
                        <p:cond delay="indefinite"/>
                      </p:stCondLst>
                      <p:childTnLst>
                        <p:par>
                          <p:cTn id="46" fill="hold">
                            <p:stCondLst>
                              <p:cond delay="0"/>
                            </p:stCondLst>
                            <p:childTnLst>
                              <p:par>
                                <p:cTn id="47" presetID="43" presetClass="entr" presetSubtype="0" fill="hold" nodeType="clickEffect">
                                  <p:stCondLst>
                                    <p:cond delay="0"/>
                                  </p:stCondLst>
                                  <p:childTnLst>
                                    <p:set>
                                      <p:cBhvr>
                                        <p:cTn id="48" dur="1" fill="hold">
                                          <p:stCondLst>
                                            <p:cond delay="0"/>
                                          </p:stCondLst>
                                        </p:cTn>
                                        <p:tgtEl>
                                          <p:spTgt spid="6">
                                            <p:txEl>
                                              <p:pRg st="4" end="4"/>
                                            </p:txEl>
                                          </p:spTgt>
                                        </p:tgtEl>
                                        <p:attrNameLst>
                                          <p:attrName>style.visibility</p:attrName>
                                        </p:attrNameLst>
                                      </p:cBhvr>
                                      <p:to>
                                        <p:strVal val="visible"/>
                                      </p:to>
                                    </p:set>
                                    <p:animEffect transition="in" filter="fade">
                                      <p:cBhvr>
                                        <p:cTn id="49" dur="100"/>
                                        <p:tgtEl>
                                          <p:spTgt spid="6">
                                            <p:txEl>
                                              <p:pRg st="4" end="4"/>
                                            </p:txEl>
                                          </p:spTgt>
                                        </p:tgtEl>
                                      </p:cBhvr>
                                    </p:animEffect>
                                    <p:anim calcmode="lin" valueType="num">
                                      <p:cBhvr>
                                        <p:cTn id="50" dur="4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51" dur="400" fill="hold"/>
                                        <p:tgtEl>
                                          <p:spTgt spid="6">
                                            <p:txEl>
                                              <p:pRg st="4" end="4"/>
                                            </p:txEl>
                                          </p:spTgt>
                                        </p:tgtEl>
                                        <p:attrNameLst>
                                          <p:attrName>ppt_y</p:attrName>
                                        </p:attrNameLst>
                                      </p:cBhvr>
                                      <p:tavLst>
                                        <p:tav tm="0">
                                          <p:val>
                                            <p:strVal val="#ppt_y+0.31"/>
                                          </p:val>
                                        </p:tav>
                                        <p:tav tm="100000">
                                          <p:val>
                                            <p:strVal val="#ppt_y+0.31"/>
                                          </p:val>
                                        </p:tav>
                                      </p:tavLst>
                                    </p:anim>
                                    <p:anim calcmode="lin" valueType="num">
                                      <p:cBhvr>
                                        <p:cTn id="52" dur="600" decel="50000" fill="hold">
                                          <p:stCondLst>
                                            <p:cond delay="400"/>
                                          </p:stCondLst>
                                        </p:cTn>
                                        <p:tgtEl>
                                          <p:spTgt spid="6">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3" dur="600" decel="50000" fill="hold">
                                          <p:stCondLst>
                                            <p:cond delay="400"/>
                                          </p:stCondLst>
                                        </p:cTn>
                                        <p:tgtEl>
                                          <p:spTgt spid="6">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4" presetClass="entr" presetSubtype="0" fill="hold" nodeType="clickEffect">
                                  <p:stCondLst>
                                    <p:cond delay="0"/>
                                  </p:stCondLst>
                                  <p:childTnLst>
                                    <p:set>
                                      <p:cBhvr>
                                        <p:cTn id="57" dur="1" fill="hold">
                                          <p:stCondLst>
                                            <p:cond delay="0"/>
                                          </p:stCondLst>
                                        </p:cTn>
                                        <p:tgtEl>
                                          <p:spTgt spid="6">
                                            <p:txEl>
                                              <p:pRg st="5" end="5"/>
                                            </p:txEl>
                                          </p:spTgt>
                                        </p:tgtEl>
                                        <p:attrNameLst>
                                          <p:attrName>style.visibility</p:attrName>
                                        </p:attrNameLst>
                                      </p:cBhvr>
                                      <p:to>
                                        <p:strVal val="visible"/>
                                      </p:to>
                                    </p:set>
                                    <p:anim to="" calcmode="lin" valueType="num">
                                      <p:cBhvr>
                                        <p:cTn id="58" dur="1" fill="hold"/>
                                        <p:tgtEl>
                                          <p:spTgt spid="6">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uiExpand="1" build="allAtOnce"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6120680" cy="6336704"/>
          </a:xfrm>
        </p:spPr>
        <p:txBody>
          <a:bodyPr>
            <a:normAutofit fontScale="55000" lnSpcReduction="20000"/>
          </a:bodyPr>
          <a:lstStyle/>
          <a:p>
            <a:pPr algn="ctr">
              <a:buNone/>
            </a:pPr>
            <a:r>
              <a:rPr lang="es-CO" dirty="0" smtClean="0"/>
              <a:t>   </a:t>
            </a:r>
            <a:r>
              <a:rPr lang="es-CO" sz="4500" dirty="0" smtClean="0"/>
              <a:t> Israel actualmente cuenta con una población de </a:t>
            </a:r>
            <a:r>
              <a:rPr lang="es-CO" sz="4500" u="sng" dirty="0" smtClean="0">
                <a:solidFill>
                  <a:srgbClr val="0070C0"/>
                </a:solidFill>
              </a:rPr>
              <a:t>7.600.000 habitantes.</a:t>
            </a:r>
          </a:p>
          <a:p>
            <a:pPr algn="ctr">
              <a:buNone/>
            </a:pPr>
            <a:endParaRPr lang="es-CO" dirty="0" smtClean="0"/>
          </a:p>
          <a:p>
            <a:pPr>
              <a:buNone/>
            </a:pPr>
            <a:r>
              <a:rPr lang="es-CO" sz="3800" dirty="0" smtClean="0"/>
              <a:t>Egipto en 1.966            30.000.000</a:t>
            </a:r>
          </a:p>
          <a:p>
            <a:pPr>
              <a:buNone/>
            </a:pPr>
            <a:r>
              <a:rPr lang="es-CO" sz="3800" dirty="0" smtClean="0"/>
              <a:t>Siria, actualmente        19.000.000</a:t>
            </a:r>
          </a:p>
          <a:p>
            <a:pPr>
              <a:buNone/>
            </a:pPr>
            <a:r>
              <a:rPr lang="es-CO" sz="3800" dirty="0" smtClean="0"/>
              <a:t>Líbano, actualmente      4.200.000</a:t>
            </a:r>
          </a:p>
          <a:p>
            <a:pPr>
              <a:buNone/>
            </a:pPr>
            <a:r>
              <a:rPr lang="es-CO" sz="3800" dirty="0" smtClean="0"/>
              <a:t>Jordania, actualmente   6.321.000</a:t>
            </a:r>
          </a:p>
          <a:p>
            <a:pPr>
              <a:buNone/>
            </a:pPr>
            <a:r>
              <a:rPr lang="es-CO" sz="3800" dirty="0" smtClean="0"/>
              <a:t>Irak, actualmente         32.665.000</a:t>
            </a:r>
          </a:p>
          <a:p>
            <a:pPr>
              <a:buNone/>
            </a:pPr>
            <a:r>
              <a:rPr lang="es-CO" sz="3800" dirty="0" smtClean="0"/>
              <a:t>                                        ----------------</a:t>
            </a:r>
          </a:p>
          <a:p>
            <a:pPr>
              <a:buNone/>
            </a:pPr>
            <a:r>
              <a:rPr lang="es-CO" sz="3800" dirty="0" smtClean="0"/>
              <a:t>                                        92.186.000</a:t>
            </a:r>
          </a:p>
          <a:p>
            <a:pPr algn="ctr">
              <a:buNone/>
            </a:pPr>
            <a:r>
              <a:rPr lang="es-CO" sz="3800" dirty="0" smtClean="0"/>
              <a:t>     </a:t>
            </a:r>
            <a:r>
              <a:rPr lang="es-CO" sz="4500" dirty="0" smtClean="0"/>
              <a:t> </a:t>
            </a:r>
            <a:r>
              <a:rPr lang="es-CO" sz="5100" dirty="0" smtClean="0"/>
              <a:t>Como usted notará, lo que Israel hiso fue en defensa propia, porque todos estos países procuraban destruirlo, y de esa forma anular la resolución de las naciones unidas de 1949   donde le asignaban ese territorio, </a:t>
            </a:r>
            <a:r>
              <a:rPr lang="es-ES" sz="5100" dirty="0" smtClean="0"/>
              <a:t>la antigua </a:t>
            </a:r>
            <a:r>
              <a:rPr lang="es-ES" sz="5100" dirty="0" smtClean="0">
                <a:hlinkClick r:id="rId2" action="ppaction://hlinkfile" tooltip="Tierra de Israel"/>
              </a:rPr>
              <a:t>Tierra de Israel</a:t>
            </a:r>
            <a:r>
              <a:rPr lang="es-ES" sz="5100" dirty="0" smtClean="0"/>
              <a:t>, que Dios mismo se la había asignado.</a:t>
            </a:r>
            <a:endParaRPr lang="es-CO" sz="5800" dirty="0" smtClean="0"/>
          </a:p>
        </p:txBody>
      </p:sp>
      <p:pic>
        <p:nvPicPr>
          <p:cNvPr id="64514" name="Picture 2" descr="http://t0.gstatic.com/images?q=tbn:ANd9GcSFVBXVAJFQ9klxLg6322nq4_elCHIt-IBYc2MkiD6OY2mfQs6V"/>
          <p:cNvPicPr>
            <a:picLocks noChangeAspect="1" noChangeArrowheads="1"/>
          </p:cNvPicPr>
          <p:nvPr/>
        </p:nvPicPr>
        <p:blipFill>
          <a:blip r:embed="rId3" cstate="print"/>
          <a:srcRect/>
          <a:stretch>
            <a:fillRect/>
          </a:stretch>
        </p:blipFill>
        <p:spPr bwMode="auto">
          <a:xfrm>
            <a:off x="6353175" y="1196752"/>
            <a:ext cx="2790825" cy="3672408"/>
          </a:xfrm>
          <a:prstGeom prst="rect">
            <a:avLst/>
          </a:prstGeom>
          <a:noFill/>
        </p:spPr>
      </p:pic>
      <p:sp>
        <p:nvSpPr>
          <p:cNvPr id="6" name="5 Rectángulo"/>
          <p:cNvSpPr/>
          <p:nvPr/>
        </p:nvSpPr>
        <p:spPr>
          <a:xfrm>
            <a:off x="6372200" y="5013176"/>
            <a:ext cx="2520280" cy="1220847"/>
          </a:xfrm>
          <a:prstGeom prst="rect">
            <a:avLst/>
          </a:prstGeom>
          <a:solidFill>
            <a:srgbClr val="FFFF00"/>
          </a:solidFill>
        </p:spPr>
        <p:txBody>
          <a:bodyPr wrap="square">
            <a:spAutoFit/>
          </a:bodyPr>
          <a:lstStyle/>
          <a:p>
            <a:pPr algn="ctr"/>
            <a:r>
              <a:rPr lang="es-CO" sz="4400" baseline="30000" dirty="0" smtClean="0"/>
              <a:t>Avión de guerra israelita</a:t>
            </a:r>
            <a:endParaRPr lang="es-CO" sz="4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to="" calcmode="lin" valueType="num">
                                      <p:cBhvr>
                                        <p:cTn id="15" dur="1" fill="hold"/>
                                        <p:tgtEl>
                                          <p:spTgt spid="3">
                                            <p:txEl>
                                              <p:pRg st="3" end="3"/>
                                            </p:txEl>
                                          </p:spTgt>
                                        </p:tgtEl>
                                        <p:attrNameLst>
                                          <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 to="" calcmode="lin" valueType="num">
                                      <p:cBhvr>
                                        <p:cTn id="18" dur="1" fill="hold"/>
                                        <p:tgtEl>
                                          <p:spTgt spid="3">
                                            <p:txEl>
                                              <p:pRg st="4" end="4"/>
                                            </p:txEl>
                                          </p:spTgt>
                                        </p:tgtEl>
                                        <p:attrNameLst>
                                          <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to="" calcmode="lin" valueType="num">
                                      <p:cBhvr>
                                        <p:cTn id="21" dur="1" fill="hold"/>
                                        <p:tgtEl>
                                          <p:spTgt spid="3">
                                            <p:txEl>
                                              <p:pRg st="5" end="5"/>
                                            </p:txEl>
                                          </p:spTgt>
                                        </p:tgtEl>
                                        <p:attrNameLst>
                                          <p:attrName/>
                                        </p:attrNameLst>
                                      </p:cBhvr>
                                    </p:anim>
                                  </p:childTnLst>
                                </p:cTn>
                              </p:par>
                              <p:par>
                                <p:cTn id="22" presetID="24" presetClass="entr" presetSubtype="0"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 to="" calcmode="lin" valueType="num">
                                      <p:cBhvr>
                                        <p:cTn id="24" dur="1" fill="hold"/>
                                        <p:tgtEl>
                                          <p:spTgt spid="3">
                                            <p:txEl>
                                              <p:pRg st="6" end="6"/>
                                            </p:txEl>
                                          </p:spTgt>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53" presetClass="entr" presetSubtype="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p:cTn id="29"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31" dur="500"/>
                                        <p:tgtEl>
                                          <p:spTgt spid="3">
                                            <p:txEl>
                                              <p:pRg st="7" end="7"/>
                                            </p:txEl>
                                          </p:spTgt>
                                        </p:tgtEl>
                                      </p:cBhvr>
                                    </p:animEffect>
                                  </p:childTnLst>
                                </p:cTn>
                              </p:par>
                              <p:par>
                                <p:cTn id="32" presetID="53" presetClass="entr" presetSubtype="0" fill="hold" nodeType="with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 calcmode="lin" valueType="num">
                                      <p:cBhvr>
                                        <p:cTn id="34"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36" dur="500"/>
                                        <p:tgtEl>
                                          <p:spTgt spid="3">
                                            <p:txEl>
                                              <p:pRg st="8" end="8"/>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nodeType="clickEffect">
                                  <p:stCondLst>
                                    <p:cond delay="0"/>
                                  </p:stCondLst>
                                  <p:childTnLst>
                                    <p:set>
                                      <p:cBhvr>
                                        <p:cTn id="40" dur="1" fill="hold">
                                          <p:stCondLst>
                                            <p:cond delay="0"/>
                                          </p:stCondLst>
                                        </p:cTn>
                                        <p:tgtEl>
                                          <p:spTgt spid="64514"/>
                                        </p:tgtEl>
                                        <p:attrNameLst>
                                          <p:attrName>style.visibility</p:attrName>
                                        </p:attrNameLst>
                                      </p:cBhvr>
                                      <p:to>
                                        <p:strVal val="visible"/>
                                      </p:to>
                                    </p:set>
                                    <p:anim to="" calcmode="lin" valueType="num">
                                      <p:cBhvr>
                                        <p:cTn id="41" dur="1" fill="hold"/>
                                        <p:tgtEl>
                                          <p:spTgt spid="64514"/>
                                        </p:tgtEl>
                                        <p:attrNameLst>
                                          <p:attrName/>
                                        </p:attrNameLst>
                                      </p:cBhvr>
                                    </p:anim>
                                  </p:childTnLst>
                                </p:cTn>
                              </p:par>
                            </p:childTnLst>
                          </p:cTn>
                        </p:par>
                      </p:childTnLst>
                    </p:cTn>
                  </p:par>
                  <p:par>
                    <p:cTn id="42" fill="hold">
                      <p:stCondLst>
                        <p:cond delay="indefinite"/>
                      </p:stCondLst>
                      <p:childTnLst>
                        <p:par>
                          <p:cTn id="43" fill="hold">
                            <p:stCondLst>
                              <p:cond delay="0"/>
                            </p:stCondLst>
                            <p:childTnLst>
                              <p:par>
                                <p:cTn id="44" presetID="24" presetClass="entr" presetSubtype="0" fill="hold" grpId="0" nodeType="clickEffect">
                                  <p:stCondLst>
                                    <p:cond delay="0"/>
                                  </p:stCondLst>
                                  <p:childTnLst>
                                    <p:set>
                                      <p:cBhvr>
                                        <p:cTn id="45" dur="1" fill="hold">
                                          <p:stCondLst>
                                            <p:cond delay="0"/>
                                          </p:stCondLst>
                                        </p:cTn>
                                        <p:tgtEl>
                                          <p:spTgt spid="6"/>
                                        </p:tgtEl>
                                        <p:attrNameLst>
                                          <p:attrName>style.visibility</p:attrName>
                                        </p:attrNameLst>
                                      </p:cBhvr>
                                      <p:to>
                                        <p:strVal val="visible"/>
                                      </p:to>
                                    </p:set>
                                    <p:anim to="" calcmode="lin" valueType="num">
                                      <p:cBhvr>
                                        <p:cTn id="46" dur="1" fill="hold"/>
                                        <p:tgtEl>
                                          <p:spTgt spid="6"/>
                                        </p:tgtEl>
                                        <p:attrNameLst>
                                          <p:attrName/>
                                        </p:attrNameLst>
                                      </p:cBhvr>
                                    </p:anim>
                                  </p:childTnLst>
                                </p:cTn>
                              </p:par>
                            </p:childTnLst>
                          </p:cTn>
                        </p:par>
                      </p:childTnLst>
                    </p:cTn>
                  </p:par>
                  <p:par>
                    <p:cTn id="47" fill="hold">
                      <p:stCondLst>
                        <p:cond delay="indefinite"/>
                      </p:stCondLst>
                      <p:childTnLst>
                        <p:par>
                          <p:cTn id="48" fill="hold">
                            <p:stCondLst>
                              <p:cond delay="0"/>
                            </p:stCondLst>
                            <p:childTnLst>
                              <p:par>
                                <p:cTn id="49" presetID="21" presetClass="entr" presetSubtype="4" fill="hold" nodeType="clickEffect">
                                  <p:stCondLst>
                                    <p:cond delay="0"/>
                                  </p:stCondLst>
                                  <p:childTnLst>
                                    <p:set>
                                      <p:cBhvr>
                                        <p:cTn id="50" dur="1" fill="hold">
                                          <p:stCondLst>
                                            <p:cond delay="0"/>
                                          </p:stCondLst>
                                        </p:cTn>
                                        <p:tgtEl>
                                          <p:spTgt spid="3">
                                            <p:txEl>
                                              <p:pRg st="9" end="9"/>
                                            </p:txEl>
                                          </p:spTgt>
                                        </p:tgtEl>
                                        <p:attrNameLst>
                                          <p:attrName>style.visibility</p:attrName>
                                        </p:attrNameLst>
                                      </p:cBhvr>
                                      <p:to>
                                        <p:strVal val="visible"/>
                                      </p:to>
                                    </p:set>
                                    <p:animEffect transition="in" filter="wheel(4)">
                                      <p:cBhvr>
                                        <p:cTn id="51"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1026" name="Picture 2" descr="http://t0.gstatic.com/images?q=tbn:ANd9GcSo2k-Bb3nhhyQ8bJvidlMarSse2HhLu6T3J5v8RqwD_Syx_FdgWA"/>
          <p:cNvPicPr>
            <a:picLocks noChangeAspect="1" noChangeArrowheads="1"/>
          </p:cNvPicPr>
          <p:nvPr/>
        </p:nvPicPr>
        <p:blipFill>
          <a:blip r:embed="rId2" cstate="print"/>
          <a:srcRect/>
          <a:stretch>
            <a:fillRect/>
          </a:stretch>
        </p:blipFill>
        <p:spPr bwMode="auto">
          <a:xfrm>
            <a:off x="323528" y="332656"/>
            <a:ext cx="4752528" cy="6120680"/>
          </a:xfrm>
          <a:prstGeom prst="rect">
            <a:avLst/>
          </a:prstGeom>
          <a:noFill/>
        </p:spPr>
      </p:pic>
      <p:pic>
        <p:nvPicPr>
          <p:cNvPr id="1028" name="Picture 4" descr="http://t2.gstatic.com/images?q=tbn:ANd9GcTieD4Fsjl1avhOFcFGWh-kBFxgTVfK6Vc7ivd4KXCnwmSeCLJTnA"/>
          <p:cNvPicPr>
            <a:picLocks noChangeAspect="1" noChangeArrowheads="1"/>
          </p:cNvPicPr>
          <p:nvPr/>
        </p:nvPicPr>
        <p:blipFill>
          <a:blip r:embed="rId3" cstate="print"/>
          <a:srcRect/>
          <a:stretch>
            <a:fillRect/>
          </a:stretch>
        </p:blipFill>
        <p:spPr bwMode="auto">
          <a:xfrm>
            <a:off x="5364088" y="1844824"/>
            <a:ext cx="3528392" cy="4608512"/>
          </a:xfrm>
          <a:prstGeom prst="rect">
            <a:avLst/>
          </a:prstGeom>
          <a:noFill/>
        </p:spPr>
      </p:pic>
      <p:sp>
        <p:nvSpPr>
          <p:cNvPr id="6" name="5 Rectángulo"/>
          <p:cNvSpPr/>
          <p:nvPr/>
        </p:nvSpPr>
        <p:spPr>
          <a:xfrm>
            <a:off x="5364088" y="260648"/>
            <a:ext cx="3528392" cy="1569660"/>
          </a:xfrm>
          <a:prstGeom prst="rect">
            <a:avLst/>
          </a:prstGeom>
          <a:solidFill>
            <a:srgbClr val="FFFF00"/>
          </a:solidFill>
        </p:spPr>
        <p:txBody>
          <a:bodyPr wrap="square">
            <a:spAutoFit/>
          </a:bodyPr>
          <a:lstStyle/>
          <a:p>
            <a:pPr algn="ctr"/>
            <a:r>
              <a:rPr lang="es-CO" sz="3200" dirty="0" smtClean="0"/>
              <a:t>Territorio invadido por Israel en seis días</a:t>
            </a:r>
            <a:endParaRPr lang="es-CO" sz="3200" dirty="0"/>
          </a:p>
        </p:txBody>
      </p:sp>
      <p:sp>
        <p:nvSpPr>
          <p:cNvPr id="7" name="6 Flecha abajo"/>
          <p:cNvSpPr/>
          <p:nvPr/>
        </p:nvSpPr>
        <p:spPr>
          <a:xfrm rot="18959674">
            <a:off x="7778478" y="1516130"/>
            <a:ext cx="58864" cy="117003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Flecha abajo"/>
          <p:cNvSpPr/>
          <p:nvPr/>
        </p:nvSpPr>
        <p:spPr>
          <a:xfrm rot="19222140">
            <a:off x="7296343" y="1670218"/>
            <a:ext cx="101388" cy="157993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9" name="8 Flecha abajo"/>
          <p:cNvSpPr/>
          <p:nvPr/>
        </p:nvSpPr>
        <p:spPr>
          <a:xfrm rot="21231512">
            <a:off x="6581278" y="1920452"/>
            <a:ext cx="143190" cy="187220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 to="" calcmode="lin" valueType="num">
                                      <p:cBhvr>
                                        <p:cTn id="12" dur="1" fill="hold"/>
                                        <p:tgtEl>
                                          <p:spTgt spid="102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to="" calcmode="lin" valueType="num">
                                      <p:cBhvr>
                                        <p:cTn id="22" dur="1" fill="hold"/>
                                        <p:tgtEl>
                                          <p:spTgt spid="7"/>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to="" calcmode="lin" valueType="num">
                                      <p:cBhvr>
                                        <p:cTn id="27" dur="1" fill="hold"/>
                                        <p:tgtEl>
                                          <p:spTgt spid="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to="" calcmode="lin" valueType="num">
                                      <p:cBhvr>
                                        <p:cTn id="32" dur="1" fill="hold"/>
                                        <p:tgtEl>
                                          <p:spTgt spid="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6264696" cy="6264696"/>
          </a:xfrm>
        </p:spPr>
        <p:txBody>
          <a:bodyPr>
            <a:normAutofit fontScale="92500" lnSpcReduction="20000"/>
          </a:bodyPr>
          <a:lstStyle/>
          <a:p>
            <a:pPr algn="ctr">
              <a:buNone/>
            </a:pPr>
            <a:r>
              <a:rPr lang="es-CO" sz="3600" b="1" u="sng" dirty="0" smtClean="0">
                <a:solidFill>
                  <a:srgbClr val="FF0000"/>
                </a:solidFill>
                <a:latin typeface="Agency FB" pitchFamily="34" charset="0"/>
              </a:rPr>
              <a:t>Para reflexionar</a:t>
            </a:r>
            <a:endParaRPr lang="es-CO" b="1" u="sng" dirty="0" smtClean="0">
              <a:solidFill>
                <a:srgbClr val="FF0000"/>
              </a:solidFill>
              <a:latin typeface="Agency FB" pitchFamily="34" charset="0"/>
            </a:endParaRPr>
          </a:p>
          <a:p>
            <a:pPr algn="ctr">
              <a:buNone/>
            </a:pPr>
            <a:r>
              <a:rPr lang="es-CO" dirty="0" smtClean="0"/>
              <a:t>    La pregunta que nos hacemos es: </a:t>
            </a:r>
            <a:r>
              <a:rPr lang="es-CO" dirty="0" smtClean="0">
                <a:solidFill>
                  <a:srgbClr val="FF0000"/>
                </a:solidFill>
              </a:rPr>
              <a:t>¿como fue posible que un país tan pequeño como lo es Israel, venciera a cinco países en tan solo seis días, con una diferencia tan grande en población, soldados y equipo militar?</a:t>
            </a:r>
          </a:p>
          <a:p>
            <a:pPr algn="ctr">
              <a:buNone/>
            </a:pPr>
            <a:r>
              <a:rPr lang="es-CO" dirty="0" smtClean="0"/>
              <a:t>  </a:t>
            </a:r>
          </a:p>
          <a:p>
            <a:pPr algn="ctr">
              <a:buNone/>
            </a:pPr>
            <a:r>
              <a:rPr lang="es-CO" dirty="0" smtClean="0"/>
              <a:t>   Indudablemente que la respuesta está en que Dios estaba honrando su Palabra:</a:t>
            </a:r>
            <a:r>
              <a:rPr lang="es-CO" b="1" dirty="0" smtClean="0"/>
              <a:t> </a:t>
            </a:r>
            <a:r>
              <a:rPr lang="es-CO" b="1" dirty="0" smtClean="0">
                <a:solidFill>
                  <a:srgbClr val="0070C0"/>
                </a:solidFill>
              </a:rPr>
              <a:t>“Yo te he puesto por trillo, trillo nuevo, lleno de dientes; trillarás montes y los molerás, y collados reducirás a tamo”</a:t>
            </a:r>
            <a:endParaRPr lang="es-CO" dirty="0">
              <a:solidFill>
                <a:srgbClr val="0070C0"/>
              </a:solidFill>
            </a:endParaRPr>
          </a:p>
        </p:txBody>
      </p:sp>
      <p:pic>
        <p:nvPicPr>
          <p:cNvPr id="2050" name="Picture 2" descr="http://t1.gstatic.com/images?q=tbn:ANd9GcSxts9wNtpcq24TJJwK-NpA36wXQ8iad0xbEaLmD0Q5PDebUcpK1A"/>
          <p:cNvPicPr>
            <a:picLocks noChangeAspect="1" noChangeArrowheads="1"/>
          </p:cNvPicPr>
          <p:nvPr/>
        </p:nvPicPr>
        <p:blipFill>
          <a:blip r:embed="rId2" cstate="print"/>
          <a:srcRect/>
          <a:stretch>
            <a:fillRect/>
          </a:stretch>
        </p:blipFill>
        <p:spPr bwMode="auto">
          <a:xfrm>
            <a:off x="6444208" y="404664"/>
            <a:ext cx="2448272" cy="4104456"/>
          </a:xfrm>
          <a:prstGeom prst="rect">
            <a:avLst/>
          </a:prstGeom>
          <a:noFill/>
        </p:spPr>
      </p:pic>
      <p:sp>
        <p:nvSpPr>
          <p:cNvPr id="5" name="4 Rectángulo"/>
          <p:cNvSpPr/>
          <p:nvPr/>
        </p:nvSpPr>
        <p:spPr>
          <a:xfrm>
            <a:off x="6516216" y="4797151"/>
            <a:ext cx="2376264" cy="1477328"/>
          </a:xfrm>
          <a:prstGeom prst="rect">
            <a:avLst/>
          </a:prstGeom>
          <a:solidFill>
            <a:srgbClr val="FFFF00"/>
          </a:solidFill>
        </p:spPr>
        <p:txBody>
          <a:bodyPr wrap="square">
            <a:spAutoFit/>
          </a:bodyPr>
          <a:lstStyle/>
          <a:p>
            <a:pPr algn="ctr"/>
            <a:r>
              <a:rPr lang="es-CO" b="1" dirty="0" smtClean="0">
                <a:solidFill>
                  <a:srgbClr val="FF0000"/>
                </a:solidFill>
              </a:rPr>
              <a:t>Jesús había dicho: "El cielo y la tierra pasarán, pero Mis palabras no pasarán” </a:t>
            </a:r>
            <a:r>
              <a:rPr lang="es-CO" dirty="0" smtClean="0"/>
              <a:t>(Mat.24:25).</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 to="" calcmode="lin" valueType="num">
                                      <p:cBhvr>
                                        <p:cTn id="17" dur="1" fill="hold"/>
                                        <p:tgtEl>
                                          <p:spTgt spid="205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
                                        <p:tgtEl>
                                          <p:spTgt spid="5"/>
                                        </p:tgtEl>
                                      </p:cBhvr>
                                    </p:animEffect>
                                    <p:anim calcmode="lin" valueType="num">
                                      <p:cBhvr>
                                        <p:cTn id="28" dur="400" fill="hold"/>
                                        <p:tgtEl>
                                          <p:spTgt spid="5"/>
                                        </p:tgtEl>
                                        <p:attrNameLst>
                                          <p:attrName>ppt_x</p:attrName>
                                        </p:attrNameLst>
                                      </p:cBhvr>
                                      <p:tavLst>
                                        <p:tav tm="0">
                                          <p:val>
                                            <p:strVal val="#ppt_x"/>
                                          </p:val>
                                        </p:tav>
                                        <p:tav tm="100000">
                                          <p:val>
                                            <p:strVal val="#ppt_x"/>
                                          </p:val>
                                        </p:tav>
                                      </p:tavLst>
                                    </p:anim>
                                    <p:anim calcmode="lin" valueType="num">
                                      <p:cBhvr>
                                        <p:cTn id="29" dur="400" fill="hold"/>
                                        <p:tgtEl>
                                          <p:spTgt spid="5"/>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040560" cy="6048672"/>
          </a:xfrm>
        </p:spPr>
        <p:txBody>
          <a:bodyPr>
            <a:normAutofit fontScale="92500" lnSpcReduction="20000"/>
          </a:bodyPr>
          <a:lstStyle/>
          <a:p>
            <a:pPr algn="ctr">
              <a:buNone/>
            </a:pPr>
            <a:r>
              <a:rPr lang="es-CO" b="1" dirty="0" smtClean="0"/>
              <a:t>   Con relación a la guerra fututa.</a:t>
            </a:r>
          </a:p>
          <a:p>
            <a:pPr algn="ctr">
              <a:buNone/>
            </a:pPr>
            <a:r>
              <a:rPr lang="es-CO" b="1" dirty="0" smtClean="0"/>
              <a:t>    “Aquí está lo que Jehová les ha dicho a ustedes: ‘No tengan miedo ni se aterroricen a causa de esta gran muchedumbre ; porque la batalla no es de ustedes sino de Dios….. No tendrán que pelear en esta ocasión. Tomen su posición, esténse quietos y vean la salvación de Jehová a favor de ustedes’.” </a:t>
            </a:r>
            <a:r>
              <a:rPr lang="es-CO" b="1" dirty="0" smtClean="0">
                <a:solidFill>
                  <a:srgbClr val="FF0000"/>
                </a:solidFill>
              </a:rPr>
              <a:t>(2Cronicas 20:14-17).</a:t>
            </a:r>
          </a:p>
          <a:p>
            <a:endParaRPr lang="es-CO" dirty="0"/>
          </a:p>
        </p:txBody>
      </p:sp>
      <p:pic>
        <p:nvPicPr>
          <p:cNvPr id="1026" name="Picture 2" descr="http://iarnoticias.com/images/varios_07/5_mapa_irak_israel_guerra.jpg"/>
          <p:cNvPicPr>
            <a:picLocks noChangeAspect="1" noChangeArrowheads="1"/>
          </p:cNvPicPr>
          <p:nvPr/>
        </p:nvPicPr>
        <p:blipFill>
          <a:blip r:embed="rId2" cstate="print"/>
          <a:srcRect/>
          <a:stretch>
            <a:fillRect/>
          </a:stretch>
        </p:blipFill>
        <p:spPr bwMode="auto">
          <a:xfrm>
            <a:off x="5436096" y="548680"/>
            <a:ext cx="3456384" cy="3456384"/>
          </a:xfrm>
          <a:prstGeom prst="rect">
            <a:avLst/>
          </a:prstGeom>
          <a:noFill/>
        </p:spPr>
      </p:pic>
      <p:sp>
        <p:nvSpPr>
          <p:cNvPr id="7" name="6 Rectángulo"/>
          <p:cNvSpPr/>
          <p:nvPr/>
        </p:nvSpPr>
        <p:spPr>
          <a:xfrm>
            <a:off x="5436096" y="4293096"/>
            <a:ext cx="3456384" cy="2031325"/>
          </a:xfrm>
          <a:prstGeom prst="rect">
            <a:avLst/>
          </a:prstGeom>
          <a:solidFill>
            <a:srgbClr val="FFFF00"/>
          </a:solidFill>
        </p:spPr>
        <p:txBody>
          <a:bodyPr wrap="square">
            <a:spAutoFit/>
          </a:bodyPr>
          <a:lstStyle/>
          <a:p>
            <a:pPr algn="ctr"/>
            <a:r>
              <a:rPr lang="es-CO" dirty="0" smtClean="0"/>
              <a:t>Noten que actualmente Irán esta desarrollando un </a:t>
            </a:r>
            <a:r>
              <a:rPr lang="es-CO" b="1" dirty="0" smtClean="0"/>
              <a:t>programa nuclear, y como lo muestra el mapa, </a:t>
            </a:r>
            <a:r>
              <a:rPr lang="es-CO" b="1" dirty="0" smtClean="0">
                <a:solidFill>
                  <a:srgbClr val="0070C0"/>
                </a:solidFill>
              </a:rPr>
              <a:t>“Su objetivo principal es atacar a Israel”</a:t>
            </a:r>
            <a:r>
              <a:rPr lang="es-CO" b="1" dirty="0" smtClean="0"/>
              <a:t> </a:t>
            </a:r>
            <a:r>
              <a:rPr lang="es-CO" dirty="0" smtClean="0"/>
              <a:t>lo que ocasionaría borrar a Israel del mapa de la tierra.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anim to="" calcmode="lin" valueType="num">
                                      <p:cBhvr>
                                        <p:cTn id="25" dur="1" fill="hold"/>
                                        <p:tgtEl>
                                          <p:spTgt spid="1026"/>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to="" calcmode="lin" valueType="num">
                                      <p:cBhvr>
                                        <p:cTn id="30"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1368151"/>
          </a:xfrm>
        </p:spPr>
        <p:txBody>
          <a:bodyPr>
            <a:normAutofit/>
          </a:bodyPr>
          <a:lstStyle/>
          <a:p>
            <a:pPr algn="ctr">
              <a:buNone/>
            </a:pPr>
            <a:r>
              <a:rPr lang="es-CO" sz="4000" b="1" dirty="0" smtClean="0">
                <a:solidFill>
                  <a:srgbClr val="FF0000"/>
                </a:solidFill>
              </a:rPr>
              <a:t>Dios había dicho: “Trillarás montes y los molerás”.</a:t>
            </a:r>
            <a:r>
              <a:rPr lang="es-CO" sz="4000" dirty="0" smtClean="0"/>
              <a:t> </a:t>
            </a:r>
          </a:p>
          <a:p>
            <a:endParaRPr lang="es-CO" dirty="0"/>
          </a:p>
        </p:txBody>
      </p:sp>
      <p:pic>
        <p:nvPicPr>
          <p:cNvPr id="7170" name="Picture 2" descr="http://t1.gstatic.com/images?q=tbn:ANd9GcTQSK_epFtGCGZSwwHMD9uhqH1u6-w7c1gDBW7ByG_8GUq-R_Ay"/>
          <p:cNvPicPr>
            <a:picLocks noChangeAspect="1" noChangeArrowheads="1"/>
          </p:cNvPicPr>
          <p:nvPr/>
        </p:nvPicPr>
        <p:blipFill>
          <a:blip r:embed="rId2" cstate="print"/>
          <a:srcRect/>
          <a:stretch>
            <a:fillRect/>
          </a:stretch>
        </p:blipFill>
        <p:spPr bwMode="auto">
          <a:xfrm>
            <a:off x="5148064" y="2204864"/>
            <a:ext cx="3672408" cy="3888432"/>
          </a:xfrm>
          <a:prstGeom prst="rect">
            <a:avLst/>
          </a:prstGeom>
          <a:noFill/>
        </p:spPr>
      </p:pic>
      <p:sp>
        <p:nvSpPr>
          <p:cNvPr id="4" name="3 Rectángulo"/>
          <p:cNvSpPr/>
          <p:nvPr/>
        </p:nvSpPr>
        <p:spPr>
          <a:xfrm>
            <a:off x="467544" y="1916832"/>
            <a:ext cx="4248472" cy="4524315"/>
          </a:xfrm>
          <a:prstGeom prst="rect">
            <a:avLst/>
          </a:prstGeom>
          <a:solidFill>
            <a:schemeClr val="accent4">
              <a:lumMod val="20000"/>
              <a:lumOff val="80000"/>
            </a:schemeClr>
          </a:solidFill>
        </p:spPr>
        <p:txBody>
          <a:bodyPr wrap="square">
            <a:spAutoFit/>
          </a:bodyPr>
          <a:lstStyle/>
          <a:p>
            <a:pPr algn="ctr">
              <a:buNone/>
            </a:pPr>
            <a:r>
              <a:rPr lang="es-CO" sz="3600" dirty="0" smtClean="0"/>
              <a:t>En el antiguo Cercano Oriente se trillaba el trigo con pesadas rastras o trillos provistos de dientes, los cuales se arrastraban sobre el grano.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7170"/>
                                        </p:tgtEl>
                                        <p:attrNameLst>
                                          <p:attrName>style.visibility</p:attrName>
                                        </p:attrNameLst>
                                      </p:cBhvr>
                                      <p:to>
                                        <p:strVal val="visible"/>
                                      </p:to>
                                    </p:set>
                                    <p:animEffect transition="in" filter="fade">
                                      <p:cBhvr>
                                        <p:cTn id="12" dur="100"/>
                                        <p:tgtEl>
                                          <p:spTgt spid="7170"/>
                                        </p:tgtEl>
                                      </p:cBhvr>
                                    </p:animEffect>
                                    <p:anim calcmode="lin" valueType="num">
                                      <p:cBhvr>
                                        <p:cTn id="13" dur="400" fill="hold"/>
                                        <p:tgtEl>
                                          <p:spTgt spid="7170"/>
                                        </p:tgtEl>
                                        <p:attrNameLst>
                                          <p:attrName>ppt_x</p:attrName>
                                        </p:attrNameLst>
                                      </p:cBhvr>
                                      <p:tavLst>
                                        <p:tav tm="0">
                                          <p:val>
                                            <p:strVal val="#ppt_x"/>
                                          </p:val>
                                        </p:tav>
                                        <p:tav tm="100000">
                                          <p:val>
                                            <p:strVal val="#ppt_x"/>
                                          </p:val>
                                        </p:tav>
                                      </p:tavLst>
                                    </p:anim>
                                    <p:anim calcmode="lin" valueType="num">
                                      <p:cBhvr>
                                        <p:cTn id="14" dur="400" fill="hold"/>
                                        <p:tgtEl>
                                          <p:spTgt spid="7170"/>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717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717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to="" calcmode="lin" valueType="num">
                                      <p:cBhvr>
                                        <p:cTn id="21"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592288"/>
          </a:xfrm>
        </p:spPr>
        <p:txBody>
          <a:bodyPr>
            <a:normAutofit lnSpcReduction="10000"/>
          </a:bodyPr>
          <a:lstStyle/>
          <a:p>
            <a:pPr algn="ctr">
              <a:buNone/>
            </a:pPr>
            <a:r>
              <a:rPr lang="es-CO" dirty="0" smtClean="0">
                <a:solidFill>
                  <a:srgbClr val="FF0000"/>
                </a:solidFill>
              </a:rPr>
              <a:t>Amós 1:3.</a:t>
            </a:r>
          </a:p>
          <a:p>
            <a:pPr algn="ctr">
              <a:buNone/>
            </a:pPr>
            <a:r>
              <a:rPr lang="es-CO" dirty="0" smtClean="0"/>
              <a:t>Así ha dicho Jehová: Por tres pecados de Damasco, y por el cuarto, no revocaré su castigo; porque </a:t>
            </a:r>
            <a:r>
              <a:rPr lang="es-CO" u="sng" dirty="0" smtClean="0">
                <a:solidFill>
                  <a:srgbClr val="0070C0"/>
                </a:solidFill>
              </a:rPr>
              <a:t>trillaron a Galaad con trillos de hierro</a:t>
            </a:r>
          </a:p>
        </p:txBody>
      </p:sp>
      <p:pic>
        <p:nvPicPr>
          <p:cNvPr id="70658" name="Picture 2" descr="http://t2.gstatic.com/images?q=tbn:ANd9GcTV3RmxrusBHYvg7mGelOPR_HwKi9yB427P6h0-L-tQhvIUPx5w"/>
          <p:cNvPicPr>
            <a:picLocks noChangeAspect="1" noChangeArrowheads="1"/>
          </p:cNvPicPr>
          <p:nvPr/>
        </p:nvPicPr>
        <p:blipFill>
          <a:blip r:embed="rId2" cstate="print"/>
          <a:srcRect/>
          <a:stretch>
            <a:fillRect/>
          </a:stretch>
        </p:blipFill>
        <p:spPr bwMode="auto">
          <a:xfrm>
            <a:off x="5220072" y="3140968"/>
            <a:ext cx="3672408" cy="3049514"/>
          </a:xfrm>
          <a:prstGeom prst="rect">
            <a:avLst/>
          </a:prstGeom>
          <a:noFill/>
        </p:spPr>
      </p:pic>
      <p:sp>
        <p:nvSpPr>
          <p:cNvPr id="5" name="4 Rectángulo"/>
          <p:cNvSpPr/>
          <p:nvPr/>
        </p:nvSpPr>
        <p:spPr>
          <a:xfrm>
            <a:off x="611560" y="3140967"/>
            <a:ext cx="4104456" cy="3046988"/>
          </a:xfrm>
          <a:prstGeom prst="rect">
            <a:avLst/>
          </a:prstGeom>
        </p:spPr>
        <p:txBody>
          <a:bodyPr wrap="square">
            <a:spAutoFit/>
          </a:bodyPr>
          <a:lstStyle/>
          <a:p>
            <a:pPr algn="ctr">
              <a:buNone/>
            </a:pPr>
            <a:r>
              <a:rPr lang="es-CO" sz="3200" dirty="0" smtClean="0"/>
              <a:t>Amós pronunció juicios contra algunas naciones paganas vecinas, </a:t>
            </a:r>
            <a:r>
              <a:rPr lang="es-CO" sz="3200" u="sng" dirty="0" smtClean="0">
                <a:solidFill>
                  <a:srgbClr val="0070C0"/>
                </a:solidFill>
              </a:rPr>
              <a:t>porque habían perseguido al pueblo de Dios.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0658"/>
                                        </p:tgtEl>
                                        <p:attrNameLst>
                                          <p:attrName>style.visibility</p:attrName>
                                        </p:attrNameLst>
                                      </p:cBhvr>
                                      <p:to>
                                        <p:strVal val="visible"/>
                                      </p:to>
                                    </p:set>
                                    <p:anim to="" calcmode="lin" valueType="num">
                                      <p:cBhvr>
                                        <p:cTn id="17" dur="1" fill="hold"/>
                                        <p:tgtEl>
                                          <p:spTgt spid="7065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blipFill>
            <a:blip r:embed="rId2" cstate="print"/>
            <a:tile tx="0" ty="0" sx="100000" sy="100000" flip="none" algn="tl"/>
          </a:blipFill>
        </p:spPr>
        <p:txBody>
          <a:bodyPr>
            <a:normAutofit fontScale="92500" lnSpcReduction="10000"/>
          </a:bodyPr>
          <a:lstStyle/>
          <a:p>
            <a:pPr algn="ctr">
              <a:buNone/>
            </a:pPr>
            <a:r>
              <a:rPr lang="es-CO" dirty="0" smtClean="0"/>
              <a:t>    </a:t>
            </a:r>
            <a:r>
              <a:rPr lang="es-CO" dirty="0" smtClean="0">
                <a:solidFill>
                  <a:srgbClr val="0070C0"/>
                </a:solidFill>
              </a:rPr>
              <a:t>El pecado persistente da como resultado una culpabilidad acumulada</a:t>
            </a:r>
            <a:r>
              <a:rPr lang="es-CO" dirty="0" smtClean="0"/>
              <a:t>. Dios es muy paciente con los impíos; pero finalmente éstos cruzan el límite de la tolerancia divina</a:t>
            </a:r>
            <a:r>
              <a:rPr lang="es-CO" dirty="0" smtClean="0">
                <a:solidFill>
                  <a:srgbClr val="FF0000"/>
                </a:solidFill>
              </a:rPr>
              <a:t> (Lea Gén. 15:16).</a:t>
            </a:r>
          </a:p>
          <a:p>
            <a:pPr algn="ctr">
              <a:buNone/>
            </a:pPr>
            <a:endParaRPr lang="es-CO" b="1" dirty="0" smtClean="0"/>
          </a:p>
          <a:p>
            <a:pPr algn="ctr">
              <a:buNone/>
            </a:pPr>
            <a:r>
              <a:rPr lang="es-CO" sz="3600" b="1" dirty="0" smtClean="0">
                <a:solidFill>
                  <a:srgbClr val="FF0000"/>
                </a:solidFill>
              </a:rPr>
              <a:t>¿Quién era Damasco?</a:t>
            </a:r>
          </a:p>
          <a:p>
            <a:pPr algn="ctr">
              <a:buNone/>
            </a:pPr>
            <a:r>
              <a:rPr lang="es-CO" dirty="0" smtClean="0"/>
              <a:t>     Esta ciudad era la capital del fuerte reino sirio y representaba a toda Siria.</a:t>
            </a:r>
          </a:p>
          <a:p>
            <a:pPr>
              <a:buNone/>
            </a:pPr>
            <a:endParaRPr lang="es-CO" dirty="0" smtClean="0"/>
          </a:p>
          <a:p>
            <a:pPr algn="ctr">
              <a:buNone/>
            </a:pPr>
            <a:r>
              <a:rPr lang="es-CO" dirty="0" smtClean="0"/>
              <a:t>     Era una de las ciudades más antiguas del mundo, hermosa por su posición geográfica, próspera y bien fortificada. Damasco estuvo periódicamente en lucha con Israel.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368152"/>
          </a:xfrm>
        </p:spPr>
        <p:txBody>
          <a:bodyPr>
            <a:normAutofit/>
          </a:bodyPr>
          <a:lstStyle/>
          <a:p>
            <a:pPr algn="ctr">
              <a:buNone/>
            </a:pPr>
            <a:r>
              <a:rPr lang="es-CO" sz="3600" b="1" dirty="0" smtClean="0">
                <a:solidFill>
                  <a:srgbClr val="FF0000"/>
                </a:solidFill>
              </a:rPr>
              <a:t>Ahora: ¿Quién era Galaad, y porque estaba Dios a favor de ella?</a:t>
            </a:r>
            <a:r>
              <a:rPr lang="es-CO" sz="3600" dirty="0" smtClean="0">
                <a:solidFill>
                  <a:srgbClr val="FF0000"/>
                </a:solidFill>
              </a:rPr>
              <a:t> </a:t>
            </a:r>
          </a:p>
        </p:txBody>
      </p:sp>
      <p:pic>
        <p:nvPicPr>
          <p:cNvPr id="5122" name="Picture 2" descr="http://t0.gstatic.com/images?q=tbn:ANd9GcTt0RsVA8fPd4Nis6jv1EoxEGziSbBxrSSGb11QqSgHnAon16Kn"/>
          <p:cNvPicPr>
            <a:picLocks noChangeAspect="1" noChangeArrowheads="1"/>
          </p:cNvPicPr>
          <p:nvPr/>
        </p:nvPicPr>
        <p:blipFill>
          <a:blip r:embed="rId2" cstate="print"/>
          <a:srcRect/>
          <a:stretch>
            <a:fillRect/>
          </a:stretch>
        </p:blipFill>
        <p:spPr bwMode="auto">
          <a:xfrm>
            <a:off x="5652120" y="2276872"/>
            <a:ext cx="3240360" cy="3888432"/>
          </a:xfrm>
          <a:prstGeom prst="rect">
            <a:avLst/>
          </a:prstGeom>
          <a:noFill/>
        </p:spPr>
      </p:pic>
      <p:sp>
        <p:nvSpPr>
          <p:cNvPr id="4" name="3 Rectángulo"/>
          <p:cNvSpPr/>
          <p:nvPr/>
        </p:nvSpPr>
        <p:spPr>
          <a:xfrm>
            <a:off x="467544" y="2132855"/>
            <a:ext cx="5112568" cy="4524315"/>
          </a:xfrm>
          <a:prstGeom prst="rect">
            <a:avLst/>
          </a:prstGeom>
        </p:spPr>
        <p:txBody>
          <a:bodyPr wrap="square">
            <a:spAutoFit/>
          </a:bodyPr>
          <a:lstStyle/>
          <a:p>
            <a:pPr algn="ctr">
              <a:buNone/>
            </a:pPr>
            <a:r>
              <a:rPr lang="es-CO" sz="3600" dirty="0" smtClean="0"/>
              <a:t>Era la altiplanicie de campos de pastoreo al este del Jordán.  El nombre aquí implica todo el territorio al este del Jordán que fue dado a la </a:t>
            </a:r>
            <a:r>
              <a:rPr lang="es-CO" sz="3600" u="sng" dirty="0" smtClean="0">
                <a:solidFill>
                  <a:srgbClr val="0070C0"/>
                </a:solidFill>
              </a:rPr>
              <a:t>tribu de Gad, Rubén y la media tribu de Manasés.</a:t>
            </a:r>
            <a:r>
              <a:rPr lang="es-CO" sz="3600" b="1"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 to="" calcmode="lin" valueType="num">
                                      <p:cBhvr>
                                        <p:cTn id="12" dur="1" fill="hold"/>
                                        <p:tgtEl>
                                          <p:spTgt spid="512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
                                        <p:tgtEl>
                                          <p:spTgt spid="4"/>
                                        </p:tgtEl>
                                      </p:cBhvr>
                                    </p:animEffect>
                                    <p:anim calcmode="lin" valueType="num">
                                      <p:cBhvr>
                                        <p:cTn id="18" dur="400" fill="hold"/>
                                        <p:tgtEl>
                                          <p:spTgt spid="4"/>
                                        </p:tgtEl>
                                        <p:attrNameLst>
                                          <p:attrName>ppt_x</p:attrName>
                                        </p:attrNameLst>
                                      </p:cBhvr>
                                      <p:tavLst>
                                        <p:tav tm="0">
                                          <p:val>
                                            <p:strVal val="#ppt_x"/>
                                          </p:val>
                                        </p:tav>
                                        <p:tav tm="100000">
                                          <p:val>
                                            <p:strVal val="#ppt_x"/>
                                          </p:val>
                                        </p:tav>
                                      </p:tavLst>
                                    </p:anim>
                                    <p:anim calcmode="lin" valueType="num">
                                      <p:cBhvr>
                                        <p:cTn id="19" dur="400" fill="hold"/>
                                        <p:tgtEl>
                                          <p:spTgt spid="4"/>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96144"/>
          </a:xfrm>
          <a:blipFill>
            <a:blip r:embed="rId2" cstate="print"/>
            <a:tile tx="0" ty="0" sx="100000" sy="100000" flip="none" algn="tl"/>
          </a:blipFill>
        </p:spPr>
        <p:txBody>
          <a:bodyPr/>
          <a:lstStyle/>
          <a:p>
            <a:pPr algn="ctr">
              <a:buNone/>
            </a:pPr>
            <a:r>
              <a:rPr lang="es-CO" sz="3600" b="1" dirty="0" smtClean="0">
                <a:solidFill>
                  <a:srgbClr val="FF0000"/>
                </a:solidFill>
              </a:rPr>
              <a:t>¿Qué era los “trillos” </a:t>
            </a:r>
            <a:r>
              <a:rPr lang="es-CO" sz="4000" b="1" dirty="0" smtClean="0">
                <a:solidFill>
                  <a:srgbClr val="FF0000"/>
                </a:solidFill>
              </a:rPr>
              <a:t>que</a:t>
            </a:r>
            <a:r>
              <a:rPr lang="es-CO" sz="3600" b="1" dirty="0" smtClean="0">
                <a:solidFill>
                  <a:srgbClr val="FF0000"/>
                </a:solidFill>
              </a:rPr>
              <a:t> Dios menciona dos veces?</a:t>
            </a:r>
          </a:p>
        </p:txBody>
      </p:sp>
      <p:sp>
        <p:nvSpPr>
          <p:cNvPr id="6" name="5 Rectángulo"/>
          <p:cNvSpPr/>
          <p:nvPr/>
        </p:nvSpPr>
        <p:spPr>
          <a:xfrm>
            <a:off x="467544" y="2276872"/>
            <a:ext cx="4968552" cy="4247317"/>
          </a:xfrm>
          <a:prstGeom prst="rect">
            <a:avLst/>
          </a:prstGeom>
          <a:blipFill>
            <a:blip r:embed="rId2" cstate="print"/>
            <a:tile tx="0" ty="0" sx="100000" sy="100000" flip="none" algn="tl"/>
          </a:blipFill>
        </p:spPr>
        <p:txBody>
          <a:bodyPr wrap="square">
            <a:spAutoFit/>
          </a:bodyPr>
          <a:lstStyle/>
          <a:p>
            <a:pPr algn="ctr">
              <a:buNone/>
            </a:pPr>
            <a:r>
              <a:rPr lang="es-CO" sz="2800" dirty="0" smtClean="0"/>
              <a:t>Eran rastras o carros hechos de pesados tablones unidos entre sí, debajo de los cuales se insertaban piedras afiladas o puntas de hierro. Cargados con una piedra pesada o con el conductor, esos instrumentos eran arrastrados por bueyes sobre los granos.</a:t>
            </a:r>
          </a:p>
          <a:p>
            <a:endParaRPr lang="es-CO" dirty="0"/>
          </a:p>
        </p:txBody>
      </p:sp>
      <p:pic>
        <p:nvPicPr>
          <p:cNvPr id="72708" name="Picture 4" descr="http://t3.gstatic.com/images?q=tbn:ANd9GcSg7uIDr6_9W1PPKyKjlAIDBp4JSfClcv6CSYHEQ15wSW2EvqCOQA"/>
          <p:cNvPicPr>
            <a:picLocks noChangeAspect="1" noChangeArrowheads="1"/>
          </p:cNvPicPr>
          <p:nvPr/>
        </p:nvPicPr>
        <p:blipFill>
          <a:blip r:embed="rId3" cstate="print"/>
          <a:srcRect/>
          <a:stretch>
            <a:fillRect/>
          </a:stretch>
        </p:blipFill>
        <p:spPr bwMode="auto">
          <a:xfrm>
            <a:off x="5652120" y="2204864"/>
            <a:ext cx="3240360" cy="42484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2708"/>
                                        </p:tgtEl>
                                        <p:attrNameLst>
                                          <p:attrName>style.visibility</p:attrName>
                                        </p:attrNameLst>
                                      </p:cBhvr>
                                      <p:to>
                                        <p:strVal val="visible"/>
                                      </p:to>
                                    </p:set>
                                    <p:anim to="" calcmode="lin" valueType="num">
                                      <p:cBhvr>
                                        <p:cTn id="17" dur="1" fill="hold"/>
                                        <p:tgtEl>
                                          <p:spTgt spid="7270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976664" cy="6048672"/>
          </a:xfrm>
        </p:spPr>
        <p:txBody>
          <a:bodyPr>
            <a:normAutofit lnSpcReduction="10000"/>
          </a:bodyPr>
          <a:lstStyle/>
          <a:p>
            <a:pPr algn="ctr">
              <a:buNone/>
            </a:pPr>
            <a:r>
              <a:rPr lang="es-CO" dirty="0" smtClean="0"/>
              <a:t>    El profeta Eliseo lloraba, entonces Hazael – rey de Siria- le preguntó: ¿Por qué llora mi señor? Y él respondió:</a:t>
            </a:r>
          </a:p>
          <a:p>
            <a:pPr algn="ctr">
              <a:buNone/>
            </a:pPr>
            <a:endParaRPr lang="es-CO" dirty="0" smtClean="0"/>
          </a:p>
          <a:p>
            <a:pPr algn="ctr">
              <a:buNone/>
            </a:pPr>
            <a:r>
              <a:rPr lang="es-CO" dirty="0" smtClean="0"/>
              <a:t>   </a:t>
            </a:r>
            <a:r>
              <a:rPr lang="es-CO" dirty="0" smtClean="0">
                <a:solidFill>
                  <a:srgbClr val="0070C0"/>
                </a:solidFill>
              </a:rPr>
              <a:t>Porque sé el mal que harás a los hijos de Israel; a sus fortalezas pegarás fuego, a sus jóvenes matarás a espada, y </a:t>
            </a:r>
            <a:r>
              <a:rPr lang="es-CO" u="sng" dirty="0" smtClean="0">
                <a:solidFill>
                  <a:srgbClr val="0070C0"/>
                </a:solidFill>
              </a:rPr>
              <a:t>estrellarás a sus niños, y abrirás el vientre a sus mujeres que estén encintas</a:t>
            </a:r>
            <a:r>
              <a:rPr lang="es-CO" dirty="0" smtClean="0"/>
              <a:t> </a:t>
            </a:r>
            <a:r>
              <a:rPr lang="es-CO" dirty="0" smtClean="0">
                <a:solidFill>
                  <a:srgbClr val="FF0000"/>
                </a:solidFill>
              </a:rPr>
              <a:t>(2 Rey.8:12).</a:t>
            </a:r>
          </a:p>
        </p:txBody>
      </p:sp>
      <p:pic>
        <p:nvPicPr>
          <p:cNvPr id="4098" name="Picture 2" descr="http://t2.gstatic.com/images?q=tbn:ANd9GcTekh_k5rhyab0tZ1qZzEc8_tB9p32K77Qep1B2M-5PI8tk7Tdybw"/>
          <p:cNvPicPr>
            <a:picLocks noChangeAspect="1" noChangeArrowheads="1"/>
          </p:cNvPicPr>
          <p:nvPr/>
        </p:nvPicPr>
        <p:blipFill>
          <a:blip r:embed="rId2" cstate="print"/>
          <a:srcRect/>
          <a:stretch>
            <a:fillRect/>
          </a:stretch>
        </p:blipFill>
        <p:spPr bwMode="auto">
          <a:xfrm>
            <a:off x="6300192" y="1340768"/>
            <a:ext cx="2304256" cy="388843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to="" calcmode="lin" valueType="num">
                                      <p:cBhvr>
                                        <p:cTn id="7" dur="1" fill="hold"/>
                                        <p:tgtEl>
                                          <p:spTgt spid="409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a:bodyPr>
          <a:lstStyle/>
          <a:p>
            <a:r>
              <a:rPr lang="es-CO" sz="4800" b="1" dirty="0" smtClean="0">
                <a:latin typeface="Agency FB" pitchFamily="34" charset="0"/>
              </a:rPr>
              <a:t>En si ¿Qué representaba el trillo? </a:t>
            </a:r>
            <a:endParaRPr lang="es-CO" sz="4800" b="1" dirty="0">
              <a:latin typeface="Agency FB" pitchFamily="34" charset="0"/>
            </a:endParaRPr>
          </a:p>
        </p:txBody>
      </p:sp>
      <p:sp>
        <p:nvSpPr>
          <p:cNvPr id="3" name="2 Marcador de contenido"/>
          <p:cNvSpPr>
            <a:spLocks noGrp="1"/>
          </p:cNvSpPr>
          <p:nvPr>
            <p:ph idx="1"/>
          </p:nvPr>
        </p:nvSpPr>
        <p:spPr>
          <a:xfrm>
            <a:off x="323528" y="1600200"/>
            <a:ext cx="4824536" cy="4853136"/>
          </a:xfrm>
          <a:blipFill>
            <a:blip r:embed="rId2" cstate="print"/>
            <a:tile tx="0" ty="0" sx="100000" sy="100000" flip="none" algn="tl"/>
          </a:blipFill>
        </p:spPr>
        <p:txBody>
          <a:bodyPr>
            <a:normAutofit fontScale="70000" lnSpcReduction="20000"/>
          </a:bodyPr>
          <a:lstStyle/>
          <a:p>
            <a:pPr algn="ctr">
              <a:buNone/>
            </a:pPr>
            <a:r>
              <a:rPr lang="es-CO" dirty="0" smtClean="0"/>
              <a:t>   </a:t>
            </a:r>
            <a:r>
              <a:rPr lang="es-CO" sz="4000" dirty="0" smtClean="0"/>
              <a:t>En el caso Asirio:</a:t>
            </a:r>
            <a:r>
              <a:rPr lang="es-CO" dirty="0" smtClean="0"/>
              <a:t>  </a:t>
            </a:r>
            <a:r>
              <a:rPr lang="es-CO" sz="4000" dirty="0" smtClean="0"/>
              <a:t>El “trillo de hierro” era nada menos que un símbolo de la crueldad conque  trataron a los habitantes israelitas de Galaad,</a:t>
            </a:r>
          </a:p>
          <a:p>
            <a:pPr algn="ctr">
              <a:buNone/>
            </a:pPr>
            <a:endParaRPr lang="es-CO" sz="4000" dirty="0" smtClean="0"/>
          </a:p>
          <a:p>
            <a:pPr algn="ctr">
              <a:buNone/>
            </a:pPr>
            <a:r>
              <a:rPr lang="es-CO" sz="4000" dirty="0" smtClean="0"/>
              <a:t> y en el caso de los Judíos, que aunque sean perseguidos, ellos saldrían vencedores sobre sus enemigos hasta el fin del tiempo.</a:t>
            </a:r>
            <a:endParaRPr lang="es-CO" dirty="0" smtClean="0"/>
          </a:p>
          <a:p>
            <a:endParaRPr lang="es-CO" dirty="0" smtClean="0"/>
          </a:p>
          <a:p>
            <a:endParaRPr lang="es-CO" dirty="0"/>
          </a:p>
        </p:txBody>
      </p:sp>
      <p:pic>
        <p:nvPicPr>
          <p:cNvPr id="73730" name="Picture 2" descr="http://t3.gstatic.com/images?q=tbn:ANd9GcQyZp1R62t-dDvCgShDaUOY7lQqCZP-SCDZvN9YwtErT9Xq5UY-eg"/>
          <p:cNvPicPr>
            <a:picLocks noChangeAspect="1" noChangeArrowheads="1"/>
          </p:cNvPicPr>
          <p:nvPr/>
        </p:nvPicPr>
        <p:blipFill>
          <a:blip r:embed="rId3" cstate="print"/>
          <a:srcRect/>
          <a:stretch>
            <a:fillRect/>
          </a:stretch>
        </p:blipFill>
        <p:spPr bwMode="auto">
          <a:xfrm>
            <a:off x="6156176" y="1628800"/>
            <a:ext cx="1872208" cy="2160240"/>
          </a:xfrm>
          <a:prstGeom prst="rect">
            <a:avLst/>
          </a:prstGeom>
          <a:noFill/>
        </p:spPr>
      </p:pic>
      <p:pic>
        <p:nvPicPr>
          <p:cNvPr id="5122" name="Picture 2" descr="http://t3.gstatic.com/images?q=tbn:ANd9GcRVLxfyt5kZQlygCrFjC9kmWQ9L7J41ZRbSi7M5KFoQ8hD2WUhPVg"/>
          <p:cNvPicPr>
            <a:picLocks noChangeAspect="1" noChangeArrowheads="1"/>
          </p:cNvPicPr>
          <p:nvPr/>
        </p:nvPicPr>
        <p:blipFill>
          <a:blip r:embed="rId4" cstate="print"/>
          <a:srcRect/>
          <a:stretch>
            <a:fillRect/>
          </a:stretch>
        </p:blipFill>
        <p:spPr bwMode="auto">
          <a:xfrm>
            <a:off x="5796136" y="4149080"/>
            <a:ext cx="2543175" cy="251078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fade">
                                      <p:cBhvr>
                                        <p:cTn id="7" dur="100"/>
                                        <p:tgtEl>
                                          <p:spTgt spid="73730"/>
                                        </p:tgtEl>
                                      </p:cBhvr>
                                    </p:animEffect>
                                    <p:anim calcmode="lin" valueType="num">
                                      <p:cBhvr>
                                        <p:cTn id="8" dur="400" fill="hold"/>
                                        <p:tgtEl>
                                          <p:spTgt spid="73730"/>
                                        </p:tgtEl>
                                        <p:attrNameLst>
                                          <p:attrName>ppt_x</p:attrName>
                                        </p:attrNameLst>
                                      </p:cBhvr>
                                      <p:tavLst>
                                        <p:tav tm="0">
                                          <p:val>
                                            <p:strVal val="#ppt_x"/>
                                          </p:val>
                                        </p:tav>
                                        <p:tav tm="100000">
                                          <p:val>
                                            <p:strVal val="#ppt_x"/>
                                          </p:val>
                                        </p:tav>
                                      </p:tavLst>
                                    </p:anim>
                                    <p:anim calcmode="lin" valueType="num">
                                      <p:cBhvr>
                                        <p:cTn id="9" dur="400" fill="hold"/>
                                        <p:tgtEl>
                                          <p:spTgt spid="73730"/>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737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737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fade">
                                      <p:cBhvr>
                                        <p:cTn id="16" dur="100"/>
                                        <p:tgtEl>
                                          <p:spTgt spid="3">
                                            <p:bg/>
                                          </p:spTgt>
                                        </p:tgtEl>
                                      </p:cBhvr>
                                    </p:animEffect>
                                    <p:anim calcmode="lin" valueType="num">
                                      <p:cBhvr>
                                        <p:cTn id="17" dur="400" fill="hold"/>
                                        <p:tgtEl>
                                          <p:spTgt spid="3">
                                            <p:bg/>
                                          </p:spTgt>
                                        </p:tgtEl>
                                        <p:attrNameLst>
                                          <p:attrName>ppt_x</p:attrName>
                                        </p:attrNameLst>
                                      </p:cBhvr>
                                      <p:tavLst>
                                        <p:tav tm="0">
                                          <p:val>
                                            <p:strVal val="#ppt_x"/>
                                          </p:val>
                                        </p:tav>
                                        <p:tav tm="100000">
                                          <p:val>
                                            <p:strVal val="#ppt_x"/>
                                          </p:val>
                                        </p:tav>
                                      </p:tavLst>
                                    </p:anim>
                                    <p:anim calcmode="lin" valueType="num">
                                      <p:cBhvr>
                                        <p:cTn id="18" dur="400" fill="hold"/>
                                        <p:tgtEl>
                                          <p:spTgt spid="3">
                                            <p:bg/>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
                                        <p:tgtEl>
                                          <p:spTgt spid="3">
                                            <p:txEl>
                                              <p:pRg st="0" end="0"/>
                                            </p:txEl>
                                          </p:spTgt>
                                        </p:tgtEl>
                                      </p:cBhvr>
                                    </p:animEffect>
                                    <p:anim calcmode="lin" valueType="num">
                                      <p:cBhvr>
                                        <p:cTn id="26"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5122"/>
                                        </p:tgtEl>
                                        <p:attrNameLst>
                                          <p:attrName>style.visibility</p:attrName>
                                        </p:attrNameLst>
                                      </p:cBhvr>
                                      <p:to>
                                        <p:strVal val="visible"/>
                                      </p:to>
                                    </p:set>
                                    <p:anim to="" calcmode="lin" valueType="num">
                                      <p:cBhvr>
                                        <p:cTn id="34" dur="1" fill="hold"/>
                                        <p:tgtEl>
                                          <p:spTgt spid="5122"/>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1" presetClass="entr" presetSubtype="4" fill="hold"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wheel(4)">
                                      <p:cBhvr>
                                        <p:cTn id="39"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700808"/>
            <a:ext cx="3610744" cy="4176463"/>
          </a:xfrm>
        </p:spPr>
        <p:txBody>
          <a:bodyPr/>
          <a:lstStyle/>
          <a:p>
            <a:pPr algn="ctr">
              <a:buNone/>
            </a:pPr>
            <a:r>
              <a:rPr lang="es-CO" dirty="0" smtClean="0"/>
              <a:t>Asiria había trillado cruelmente a Israel.</a:t>
            </a:r>
          </a:p>
          <a:p>
            <a:pPr algn="ctr">
              <a:buNone/>
            </a:pPr>
            <a:endParaRPr lang="es-CO" dirty="0" smtClean="0"/>
          </a:p>
          <a:p>
            <a:pPr algn="ctr">
              <a:buNone/>
            </a:pPr>
            <a:r>
              <a:rPr lang="es-CO" dirty="0" smtClean="0"/>
              <a:t>  y Babilonia haría lo mismo con Judá.  </a:t>
            </a:r>
          </a:p>
          <a:p>
            <a:pPr algn="ctr">
              <a:buNone/>
            </a:pPr>
            <a:endParaRPr lang="es-CO" dirty="0" smtClean="0"/>
          </a:p>
        </p:txBody>
      </p:sp>
      <p:pic>
        <p:nvPicPr>
          <p:cNvPr id="4" name="Picture 2" descr="http://www.nuevaalianzaenjesus.com/images/ISrael%20y%20juda.jpg"/>
          <p:cNvPicPr>
            <a:picLocks noChangeAspect="1" noChangeArrowheads="1"/>
          </p:cNvPicPr>
          <p:nvPr/>
        </p:nvPicPr>
        <p:blipFill>
          <a:blip r:embed="rId2" cstate="print"/>
          <a:srcRect/>
          <a:stretch>
            <a:fillRect/>
          </a:stretch>
        </p:blipFill>
        <p:spPr bwMode="auto">
          <a:xfrm>
            <a:off x="5220072" y="404664"/>
            <a:ext cx="3456384" cy="5877272"/>
          </a:xfrm>
          <a:prstGeom prst="rect">
            <a:avLst/>
          </a:prstGeom>
          <a:noFill/>
        </p:spPr>
      </p:pic>
      <p:sp>
        <p:nvSpPr>
          <p:cNvPr id="5" name="4 Flecha derecha"/>
          <p:cNvSpPr/>
          <p:nvPr/>
        </p:nvSpPr>
        <p:spPr>
          <a:xfrm>
            <a:off x="4131801" y="2623560"/>
            <a:ext cx="2176544" cy="242728"/>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Flecha derecha"/>
          <p:cNvSpPr/>
          <p:nvPr/>
        </p:nvSpPr>
        <p:spPr>
          <a:xfrm>
            <a:off x="4189247" y="4365104"/>
            <a:ext cx="1867064" cy="288032"/>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
                                        <p:tgtEl>
                                          <p:spTgt spid="3">
                                            <p:txEl>
                                              <p:pRg st="2" end="2"/>
                                            </p:txEl>
                                          </p:spTgt>
                                        </p:tgtEl>
                                      </p:cBhvr>
                                    </p:animEffect>
                                    <p:anim calcmode="lin" valueType="num">
                                      <p:cBhvr>
                                        <p:cTn id="23"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
                                        <p:tgtEl>
                                          <p:spTgt spid="6"/>
                                        </p:tgtEl>
                                      </p:cBhvr>
                                    </p:animEffect>
                                    <p:anim calcmode="lin" valueType="num">
                                      <p:cBhvr>
                                        <p:cTn id="32" dur="400" fill="hold"/>
                                        <p:tgtEl>
                                          <p:spTgt spid="6"/>
                                        </p:tgtEl>
                                        <p:attrNameLst>
                                          <p:attrName>ppt_x</p:attrName>
                                        </p:attrNameLst>
                                      </p:cBhvr>
                                      <p:tavLst>
                                        <p:tav tm="0">
                                          <p:val>
                                            <p:strVal val="#ppt_x"/>
                                          </p:val>
                                        </p:tav>
                                        <p:tav tm="100000">
                                          <p:val>
                                            <p:strVal val="#ppt_x"/>
                                          </p:val>
                                        </p:tav>
                                      </p:tavLst>
                                    </p:anim>
                                    <p:anim calcmode="lin" valueType="num">
                                      <p:cBhvr>
                                        <p:cTn id="33" dur="400" fill="hold"/>
                                        <p:tgtEl>
                                          <p:spTgt spid="6"/>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192688"/>
          </a:xfrm>
        </p:spPr>
        <p:txBody>
          <a:bodyPr>
            <a:normAutofit fontScale="85000" lnSpcReduction="20000"/>
          </a:bodyPr>
          <a:lstStyle/>
          <a:p>
            <a:pPr algn="ctr">
              <a:buNone/>
            </a:pPr>
            <a:r>
              <a:rPr lang="es-CO" dirty="0" smtClean="0"/>
              <a:t>   </a:t>
            </a:r>
            <a:r>
              <a:rPr lang="es-CO" dirty="0" smtClean="0">
                <a:solidFill>
                  <a:srgbClr val="0070C0"/>
                </a:solidFill>
              </a:rPr>
              <a:t> Pero finalmente el trillador sería trillado </a:t>
            </a:r>
          </a:p>
          <a:p>
            <a:pPr algn="ctr">
              <a:buNone/>
            </a:pPr>
            <a:endParaRPr lang="es-CO" dirty="0" smtClean="0">
              <a:solidFill>
                <a:srgbClr val="FF0000"/>
              </a:solidFill>
            </a:endParaRPr>
          </a:p>
          <a:p>
            <a:pPr algn="ctr">
              <a:buNone/>
            </a:pPr>
            <a:r>
              <a:rPr lang="es-CO" b="1" dirty="0" smtClean="0">
                <a:solidFill>
                  <a:srgbClr val="FF0000"/>
                </a:solidFill>
              </a:rPr>
              <a:t>Jer.51:1,2.</a:t>
            </a:r>
          </a:p>
          <a:p>
            <a:pPr algn="ctr">
              <a:buNone/>
            </a:pPr>
            <a:r>
              <a:rPr lang="es-CO" dirty="0" smtClean="0"/>
              <a:t>ASI ha dicho Jehová: He aquí que yo levanto sobre Babilonia, y sobre sus moradores que se levantan contra mí, un viento destruidor. Y enviaré á Babilonia aventadores que la avienten, y vaciarán su tierra; porque serán contra ella de todas partes en el día del mal.</a:t>
            </a:r>
          </a:p>
          <a:p>
            <a:pPr algn="ctr">
              <a:buNone/>
            </a:pPr>
            <a:endParaRPr lang="es-CO" dirty="0" smtClean="0"/>
          </a:p>
          <a:p>
            <a:pPr algn="ctr">
              <a:buNone/>
            </a:pPr>
            <a:r>
              <a:rPr lang="es-CO" dirty="0" smtClean="0">
                <a:solidFill>
                  <a:srgbClr val="0070C0"/>
                </a:solidFill>
              </a:rPr>
              <a:t>  </a:t>
            </a:r>
            <a:r>
              <a:rPr lang="es-CO" u="sng" dirty="0" smtClean="0">
                <a:solidFill>
                  <a:srgbClr val="0070C0"/>
                </a:solidFill>
              </a:rPr>
              <a:t>¡Que maravilloso es nuestro Dio!</a:t>
            </a:r>
            <a:r>
              <a:rPr lang="es-CO" dirty="0" smtClean="0"/>
              <a:t> Así como Asiria se levantó contra Galaad, Dios trajo a los caldeos que se levantaron contra Asiria, y contra los Judíos por haber abandonado su fe en Dios, pero Dios hizo  después que los Medos y los Persas se levantaran sobre Babilonia  por haberse sobrepasado en su trato contra el pueblo de Dios, y a la vez le diera libertad a su pueblo nuevamente.</a:t>
            </a:r>
          </a:p>
          <a:p>
            <a:pPr>
              <a:buNone/>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b="1" dirty="0" smtClean="0"/>
              <a:t>¿Qué representan los “montes” que serán “trillados” por los Judíos?</a:t>
            </a:r>
            <a:endParaRPr lang="es-CO" b="1" dirty="0"/>
          </a:p>
        </p:txBody>
      </p:sp>
      <p:sp>
        <p:nvSpPr>
          <p:cNvPr id="3" name="2 Marcador de contenido"/>
          <p:cNvSpPr>
            <a:spLocks noGrp="1"/>
          </p:cNvSpPr>
          <p:nvPr>
            <p:ph idx="1"/>
          </p:nvPr>
        </p:nvSpPr>
        <p:spPr>
          <a:xfrm>
            <a:off x="457200" y="1600200"/>
            <a:ext cx="8229600" cy="4997152"/>
          </a:xfrm>
        </p:spPr>
        <p:txBody>
          <a:bodyPr>
            <a:normAutofit fontScale="92500" lnSpcReduction="20000"/>
          </a:bodyPr>
          <a:lstStyle/>
          <a:p>
            <a:pPr algn="ctr">
              <a:buNone/>
            </a:pPr>
            <a:r>
              <a:rPr lang="es-CO" b="1" dirty="0" smtClean="0">
                <a:solidFill>
                  <a:srgbClr val="FF0000"/>
                </a:solidFill>
              </a:rPr>
              <a:t>Jeremías 51:25</a:t>
            </a:r>
            <a:r>
              <a:rPr lang="es-CO" dirty="0" smtClean="0"/>
              <a:t>.     </a:t>
            </a:r>
          </a:p>
          <a:p>
            <a:pPr algn="ctr">
              <a:buNone/>
            </a:pPr>
            <a:r>
              <a:rPr lang="es-ES" dirty="0" smtClean="0"/>
              <a:t>  </a:t>
            </a:r>
            <a:r>
              <a:rPr lang="es-CO" dirty="0" smtClean="0"/>
              <a:t>He aquí yo contra ti, oh monte destruidor, dice Jehová, que destruiste toda la tierra; y extenderé mi mano sobre ti, y te haré rodar de las peñas, y te tornaré monte quemado.</a:t>
            </a:r>
          </a:p>
          <a:p>
            <a:pPr algn="ctr">
              <a:buNone/>
            </a:pPr>
            <a:endParaRPr lang="es-CO" dirty="0" smtClean="0"/>
          </a:p>
          <a:p>
            <a:pPr algn="ctr">
              <a:buNone/>
            </a:pPr>
            <a:r>
              <a:rPr lang="es-CO" dirty="0" smtClean="0">
                <a:solidFill>
                  <a:srgbClr val="FF0000"/>
                </a:solidFill>
              </a:rPr>
              <a:t> Dan.2:35</a:t>
            </a:r>
            <a:r>
              <a:rPr lang="es-CO" dirty="0" smtClean="0"/>
              <a:t>. </a:t>
            </a:r>
            <a:r>
              <a:rPr lang="es-ES" dirty="0" smtClean="0"/>
              <a:t>Entonces fué también desmenuzado el hierro, el barro cocido, el metal, la plata y el oro, y se tornaron como tamo de las eras del verano: y levantólos el viento, y nunca más se les halló lugar. </a:t>
            </a:r>
            <a:r>
              <a:rPr lang="es-ES" u="sng" dirty="0" smtClean="0">
                <a:solidFill>
                  <a:srgbClr val="0070C0"/>
                </a:solidFill>
              </a:rPr>
              <a:t>Mas la piedra que hirió á la imagen, fué hecha un gran monte, que hinchió toda la tierra.</a:t>
            </a:r>
          </a:p>
          <a:p>
            <a:pPr algn="ctr">
              <a:buNone/>
            </a:pP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5472608" cy="6192688"/>
          </a:xfrm>
        </p:spPr>
        <p:txBody>
          <a:bodyPr>
            <a:normAutofit fontScale="92500" lnSpcReduction="10000"/>
          </a:bodyPr>
          <a:lstStyle/>
          <a:p>
            <a:pPr algn="ctr">
              <a:buNone/>
            </a:pPr>
            <a:r>
              <a:rPr lang="es-CO" dirty="0" smtClean="0"/>
              <a:t>    Como lo demuestra la profecía: Los “montes” representan los poderes de la tierra, que están representados en la estatua de Daniel 2, a la cual en los pies de hierro se le une el barro de alfarero, que representa la iglesia mesclada con la política.</a:t>
            </a:r>
          </a:p>
          <a:p>
            <a:pPr algn="ctr">
              <a:buNone/>
            </a:pPr>
            <a:endParaRPr lang="es-CO" dirty="0" smtClean="0"/>
          </a:p>
          <a:p>
            <a:pPr algn="ctr">
              <a:buNone/>
            </a:pPr>
            <a:r>
              <a:rPr lang="es-CO" dirty="0" smtClean="0"/>
              <a:t>     Representan a los poderes impíos de la tierra, que unidos </a:t>
            </a:r>
            <a:r>
              <a:rPr lang="es-CO" dirty="0" smtClean="0">
                <a:solidFill>
                  <a:srgbClr val="0070C0"/>
                </a:solidFill>
              </a:rPr>
              <a:t>lucharán contra el remanente de Dios, pero este finalmente saldrá victorioso.</a:t>
            </a:r>
          </a:p>
        </p:txBody>
      </p:sp>
      <p:sp>
        <p:nvSpPr>
          <p:cNvPr id="77826" name="AutoShape 2" descr="data:image/jpeg;base64,/9j/4AAQSkZJRgABAQAAAQABAAD/2wCEAAkGBhQSEBIUEhQQFRUUEBAYFBUQFBQUFBUVFRUWFxQSFhUXGygeFxkkGRcWIS8gIycpLCw4FR4zODAqNSYrLCoBCQoKDgwOGg8PGikfHiQsLCktKSwpLCwsLC8pLCw1LCwpLCkpKSksKSksKSwpLCwsKSkpLCksLCwpKSksKSkpLP/AABEIAOsA1wMBIgACEQEDEQH/xAAbAAABBQEBAAAAAAAAAAAAAAAAAQMEBQYCB//EAEMQAAIBAgMFAwoDBgUEAwEAAAECEQADBBIhBRMiMUEGUWEUIzJSU3GBkZLRFUKTBzNigqHSFnKisdMkY8HwQ1SyNP/EABoBAAIDAQEAAAAAAAAAAAAAAAABAgMFBAb/xAAuEQACAgEDAgUDBAIDAAAAAAAAAQIRAwQSIRMxBUFRYZEiofFSseHwQoEUMnH/2gAMAwEAAhEDEQA/APPMlGSnSlStn7Ma85RInI7CdJyjlPea7xWQMlKFq8PZG9/2Y013qRxMFUTPMs0D3GnP8HXxkkBc2TMLhVSrOyhUieIkOh6cyPymlaCyhAroCrS12euG4iNkXOLuuYNlNu3vHRgOTBY0PrDxiSnZG8zMAUyrklyYADqjKTPL94o+J5gE0Wh2UcVzFX9nsncKqzsiIcpLSrAIwYrc9IAqYXqDxjxpv/CWI1GVZGWRnUkEm3o2vDpcB9wNFoCjIpCKsMRsh0TeHIV4dUdW0ZmVXgH0SUYT4dJEw4pisZily07loy0CbGslSsHse7e/dW2bWJERMTGvWOnupcNhc7RIAglmPRRzMdfAdSQOtetdidjhAGEqEU5QYOpgsxPVjHTwjkKz9brVpkklcn2R04MDyJyfCX7nkWN2RdsmLtu4mscSkCe6eU+FRslejdpcXvMSVeCl0XAcsGQqMy8vzAgRPIgV56FqWh1f/Kx76olqdO9O0m+6sby0oWu8tLFdxy2JFKBSgV1FBKzgikinMtEUCYzFIVp2KfwuCL5jKqqLmdnmAJCj0QSSWYCADz99ArIRWm3WrtuzV8MRkBhc2YOgUpDHeBmI4YVjJ7qhY/ZlyzAuLlJzRqraqYZTlJhgeYOokaUrEVN0UV3dFFRAsoqTs/Em2+YF10Im2VDa+LKRHwpkiipkC6w/aHIGAN85lUcTWTlyurhlBtxIK9e89YIaG2eXFiZGTXNYzEpGQs26liMq6knlVVFJFKkFlodrAlSWxBKBgstYOjLkaQbUMSsAlpJgTT9vtGy8nxI5cjh4AGSFA3Wi8CcI04RpVLFKBRSHZcjb5048TAjQtYKwJAGXdRAkwIgaaaCOV26RJ3mLklSTntEkrlyknd6+gvy1nWqiKWikOyxxG01dcrHEFZGgNlRoWIHDaGgLMQOQzGAJqJ5juxH12/7KYiiKKAf8x6t/67f9lNXgmmQOO/OVPyyqK5iiKYi87LYEuLkKrFnsIoblOY3CT/CBbBPwrf4FbyFlBhFUS0vbAkBpInL11ETrWP7LYPNYb+O9oMpJIRVDEQretHI9eorUBAQELMTHot5p4y+q6gXANRIA5az08l4rkvNKu6VfY39IqwKL7Pkz+PwzC7ZuEqVF6S2oJAJJlegypcPjlOmlYdV0Hur0dyl7eFVUbpymYsoFsG0UbTmxy3GJ5nTnznz65aKsVYEFSQQehGhFafg1LE15nN4rKTnG/QdG59W/9dv+yl8x6t/67f8AZUaKIraMiyT5juv/AF2/7KUbnuv/AF2/7KjUsUDskeZ7r/12/wCyjzPdf+u3/ZUcCloHY+dz3Yj67f8AZTuGxVpCcq3oZcrKxssrCQYKtbjmAfCBUKKIpUBct2ilWUm9DKwP7icrBgUB3UheNoA0E6chVbtjaO+ic8gseLdgEtqzwiLLEgSTMxUcimnFKkIhXhRXV6lpAWNFFFTIBSRXUURQMSiuqKBiRRS0UDQlEUtEUAJFEU9hsK1xgqCSZ8BA1JJ6ADUnpFbLDdmLFvdid7ce2zsSoKIs5VLA6Ak6BSCecxyqEpqPckot9jrswAtq2De3fm1EBQWO8d7k6gwIZNYq12m7kZZS6rAhWUBSHb0WMGI65hEa+NYTaXbZBiL4KOyi6FVrcHMAAoBzGSZHP+gq/wBi7LxGIUvcsXUWfN2mRmnTW42kZtYA6anWa8pl0mbNnk2qTd2ejWTDixRe62l2olbN2cuFuMbF0OHC71n1BuciUYHUsT6I5aSwJipXaHsJmsb9rgDhBwqh1HQE5tSB7v8AYDvA4N8Rc3SDItq+CxiSzWcymSeSKWYRzJE6AQZ3bna7WgEIcgBYW2pZmOmgAnu68q08GPo/VfJnajK8zUWeV4nClDBggiVI5MO8fbmIIpmKn4i25sl7gys2JuEJMlFZFOU+Oiz76h1swluVmZOO2VHNAFdUVIiJFFLRQMSKIpaWKAOIpq4KfIpp1oAhXqKW8KKgBPAqx2LibaXCbolDbdSIn0hHL/zUILVnsC6i3W3i51Nm4sZM5lhEgAaEAkg9CBUn2Kk+S0sY7CMGLW7KlVQibIg+dQXFCg6tkmO7iOmppBtfCjJFvRdyBmUsyKGttcWSYJneEEa8Z1EgCTcOFbLNi5w7tT5u6hKIVAYBVgsQGLSRObmTyZxtuwyfumzC1bBNqzeUm4BaGZMwgJAuzm1JI8IgTKfal6ywTcrlIzTC5YWEyq2vGwIeW65h8K7LWrS/aJCvYcqLVnKzIwAuLaVWEJazBSS8+lJVTpSLawxkGyyL5mCLV925KbkjSdc+sqfBujuhmUoq32thVN3zNtwmS3+S56WQbyMyg+lPQe4VC8if1Ln0N9qnY7IwFLlqR5E/qXPob7U7gbHnrasCPOJIOn5hp4UCs1vZvs44QEKdcpusWVViZ3RM8gAJB0JJ51evh7aq827RZ4zXIMgRACtoQB3AGomE7RqLKwQ2VRxHkGjiyoeRzTqddByrDdre37qctuczdWIJ18Ocz31nzbk7OyKpUXAxGC2e0Wkm6AJiWfX0Rn9IEnkqmTHKBWi2Zt7FuA12baQItplN5p6vdY5bY8Fk/wAU15VsQlWNzEDEIxYwyobhUsPS4XDI51kkdwEcq12CvLzzYhzGm9tYqD7uAgVCmTtPubq3tOxhrTPbCBmBi2ru8GSWZmbnqR4Vgu1Pat7eZm1u3FYWxmzMP4yI0USflUDbPa3dCLdo5+QNwFUU9+VgGY/yj31R9n9nG9fu4jEObi21U3PFyeC0pHIcqcYtuhP6fqLJ8Pu8LhkOr+duPrJm4VAJ9+SfiKiRUq9ca45Y6ljyHyCgf0A8K6/D7ns7v0P9q0IqlRwN7nZEy0hFTPw+57O79Dfak8guezu/Q/2qVjIdFS/w+57O79D/AGo/D7ns7v0P9qLHZFAroJUnyC57O79D/arbZ1lFtItyy7FrtwP5oyEZLQVs5QsMpzsAp6eNJsRQFaZcVtbWz8PkY5Idt4ADbxJCAi6ATJMkRag6el16UXaLCW0uLugQptgmRcAz5mBjeSeWXqedLdYGbviiu760tILJ4FOLI5SPdXQWugKmc1gHb1m+ZrrO3e3zNGWuooJWc5272+ZpN43efma7ikimS3HOc+sfmaQu3e3zNdxRFAbjgXG72+ZpCPfXcUZaQnIcuYgsczJZZtON7NlnMCBxMpPIVc7AVL0o6q1xMzWiVGgbKLiADQaqhGnrVRxUnB/nAkE2yoI5gsygEfHQ+BNVZElFssxybmlZoLoS28Eoq5CMrlRBkGSD3z/SkTEIitBGUiVCoYkAzBiP/FVlnC5IzNdtAr0drR1EkcJUZhxiY52xoeRY2goI9OSNSd4HE8jymQLuun5VPQ65C1N+RtT0yUu5m8feVrpYsvuPpR7udXCYc2cPbswAzRduj+JhwqfcCfmKp7eyWvEO0i0CQWaQuvLU6T6RIn1e8Ve4rChFsgGR5NZ6z+XlPXu+AruwZN0qZyayLjBU+LIgFd7xvWb5mlApYruMtSOd43rN8zSb1vWb5muiKIoJbjneN6zfM0m9b1m+ZruKIoDcci63rN8zS7xvWb5miKWKBOQhuN6zfM0zeYnmSffrTxFM3BSYWV99aK6vilqJKyzC0oWugtTtk2LbXCLpCqUfUtlho0Mnr4VYzkUrIIFLFaKzsnDOGKu3CqEg37IgNcVSxYpAygz4yB708gwnB53N+6Ei5aQNnZMzkSWEZnEED0RroajuROmZ2KWKtmwdhXtcasDvJm4kNCA22YrG7VnOUg6iDqKfXAYY5czorFfRtXUgEIxynMzAEkD80a95gPcNWUUUkVovwWxkLZ2IzALmvWUzzvOHkQhAUHNJDdOYqhxAUOwVgyhmCt6ygkBviNfjTTTB8DcURRmHePmKMw7x8xTCwirTZOzRdUqdM162JEZsqguyiQQOLdGYPSqwVq+yViXt9wts3xZyD/pRazfFM/R00pLuduhjuzK/Lkv8D2ctWwVXMIBJ4mUkx1KRU7aWx7Jw/ECTl6szfDUnoTXTvE68/wD2Krdv41lw7QWLEALHOZAn4d9eM0uoclzy2bjTcu5kn2JZTCMd2pYJeO8EAyM0ERr0qHisIow9pkAGRriMASYzMXXmfFx8PGrzGWwcOEH593bQPq2UsqmGJ9XMeEMNKpsE+dbyd9p2jpmtsHBHjlBH81bui1Muqm33dFerw78Ml6clbFEV1Fc5h3j516ijy24IpIpcw7x86Mw7x86CW4IpIpcw7x86QsO8fOge4Ioipuyltl23mWBauFQzAAuF4Rq6yZ6ZhNWl/Z+ELnLcAGp0vW4VS9wSMwJbKqqcoYls+hjUxcqJJWZ2mbgrStsvDakXeEMVnfWiwIuFd5lyjMmQZ9NdAATmkU+2LFtLhFsllgalrb668mtkgiIPQ6/NXZIpL9FLiBRURlxlpyzdZDKkqe9SQf6UuWky1dRk9UfG1L3tbv1t96T8Tu+0u/W33piuTT2oXWZJ/E7vtLv1t96PxO77S79bfeo1AFPaNZyWdr3oA316BMA3HgTzgTpXP4nd9pd+tvvUeKIpbSxZmP8A4ne9pd+tvvR+J3faXfrb70xFEUqRasgXLhYyxJJ5kmSfjWz7K2iGcjWLOHHztqT/AENYzLVzszDk4hgXu5YtHIpCiDb05jWNBIjlWJ41j6mn2t0bHhUt2SX/AIbe84AYkiACWJIAAHUk6Ae+qPEYsXm3gHAn7tWXVmgccHWIbSeeYfwZouNwNhbZa6UUK0q2JYso5hR5wkc1zQOeSKrk2mtxStp7dq2ed2+ygBGjS2rmbrAOQCQFMuZbNFYOm08YK4Jv3Zstq+WS8FjUa4wLGLSs2gdlN24pCzAgkWyx1188viq0GxsT/wBSBzBuXFI6jMCII+Iq+s3MCtjIr4VzyOe5Ze4+ZWzFjPESxJJ/irBbHEYmxzE3gSFMAy9vpy5FvHXwFduDEpTtWqoJ5KhK/cuUJEESCIgjn76k/id32l362+9R6SvXUeE61En8Tu+0u/W33o/E7vtLv1t96jUAUbSSzkn8Tu+0u/W33pDtO77S79bfemIoilRYso/+J3faXfrb70fid32l362+9MRRFRpFiyDx2nd9pd+tvvUPF4h39NmaOWYk/wC9OEUzdFKifUK7ECilxFFQosUzQZa4y1JK02y10Iw22MFa4Ip9lpsrU0QbOKKWKWgExIpQKKWKRYpiRRFLFLUaLOoIBUfauLIu2znuqrWQLgtuyAshFsNKQYytaBE82nrUmoO1zlth4kITnj2VwZbh94IRv5Koz490OTu0Gp2Zkrq+Cl/aXshMPibTWS5tXsNbuJndnbX0gWYknWasf2TWrDXhvktNLxxorGIOozA9SKqu05d7CK0sbJJUjUbtuoPdOvxqD2PuvvsqnLoWnqOmnxI+VcHsj0W2pUy07ZtbCBkVQXu3lJCroqbuANNNWPypr9nqgXLtw5ibaLkEwuZ8y5mEawJIAjWKhdqkcZQxlZYjwLsW/qI+VWfYPDeavP33EUfyqSf/ANLVuJXOmcuvyPHibXHH7miikinCK5itRHkLOYopYpaCSkJFLFFLFKixTEiiK6iiKi0T6hwRTF0VINR7ppUCzFdiaKMTRUKOiOXg1TCntnWrZuEXSAuR9SYgxoQe+mmrkXCplSQe9SQfmKkcy4dltb2dhmDEH0VUkG8AADcVWJJXoD8SR7q4OFwnBxZgN2JLIuYMUzsyiWkZn0aPRHdrWNjrvtLv6j/emjj7ntLv6j/eltfqEssV5fYmnD4dXtwwK5b2aWDjS1NtiNMrFyeAn8o79ZK4TCMy5nUKd3mKuEPK3J3ZmCSboIk5cgPUTTnH3faXf1H+9J5fc9pd/Uf71La/Ur60V5fb+S3w+CwjFZcIIXMDdEiUtEkSByZrg/k5GDSNg8L0eNSD5weiF1uDh4jMAL1+FVPl9z2l39R/vSeX3faXf1H+9Gx+odeH6ft/IzQDT3l932l39R/vR5fd9pd/Uf71YrOfcv7+RkmlQCeISp0Yd6nRl+IkUruWMkknqWJJ+ZoAp90QUmnaMndwPmrib28L1l7ii0RKkSF4T3Ea/EaVn9kYjJeHEVBlSVidff4xWz25hbpvs1rLHk9p3ZpGT/4Z/inIh+NZ7s1gEbF3LDw2e1iktt3XQjG2w8cygfGsZqm0e9jk3whP2E7TYtCy7l7zK1tQwvhd4pU8iyiHHUMAD0rU9kLEYC0dOK7fM+IKrB+Cr86zGK2TcuYO3iX9DebtYjVoJM9ZyqOlXvYTHzh7tg87V4XF/wAtxQr/ACZE+o1bgdTRy+JwcsLflwXxFckU7MGRoQdCNCPjXRx1z2l39R/vWkeSdeZGIoqQcfc9pd/Uf71z5fc9pd/Uf70ckbX9/IzFFPeX3PaXf1H+9Bx932l39R/vRyG5f38jNWWD3O7QXIBa+wdtCyW4tcWvLncg+B51D8vue0u/qP8Aej8Qu+0vfqP96TTYRyKP4/ks2w2FA1JnWfOKY1sjTLIb07rcz6EdDNRtizbVgLZBGXUBw4BzMIDAa8IU+GaKcOPu+0u/qP8AeomJvs3pMzRyzMW/3oUWvMnLKpdlRV4gUUt8UVWy6PY1TCm2p4insBgd6+WYORiNJ1A0B8KLL9t8IrmFcFavj2bJ1FxI4dcr/mYIukd5/pSHs3qAXQHgDgHMczlcoEDQQ41PcekUKaIS08/Qz8UhWrDHbNNoLJBksDAIhlCkjXmOMaiokVapWc0sTi6Y2tuSB31o8J2SV+HM+eSICiJHMAk6n7VE2DbUOHcooD21UuYGd2An4CT8BWvt4UKqi0pDtcbiaTxSwe7rzGpmImuXNmadRNTQ6GE4ueRX6GW/wsCYV3BDBYa0xOvXhkAe+nsN2bYjSwYj0sSzW2PcRbX0QdTqe6Y5Vf4fCQ1sF2YAuGOo4gCWaMxK+J6eFTdt37iW4tXEVnuiWhSUUrJEHSZM69/Wud5pvzNCOhwRd7TJXezJM8BtkHmsvbM9JjMpmR15VU43ZVy0eMad41HzrUbex921bKZnvSQQeFDAK5GITUiB07zy0pGxTCxdN1VuBrasEAhp4pJJOmgGgjvqcNRJdyrN4djnzDhmGx18BdqDqNkYUr4EX0n/AH/pXl+GxjW7q3VPErq4P8QMj+teo9obSwHtTlxOBxFni5+2tKfEMt0fyivKrSSwHeQPmapn/wBmd+K+nFenHwb+zcz9nI9ntC2w74ZXX/33VWdgT/1V4dDhXn4PaI/qB86k4e3u8Pi8MxMW8Td8Y3RcVz+zqx//AEXI5qlsH3tnYf6F+dLEvrJ6x7dO780asrTZFPxXBFaiZ5GUBrLSZadiiKlZU8YzlpclO5aIosOmNZKXLXdFFi6Y2Vpi4lSiKYuCk2TjjK3ErRXWJFFVHZGHBpzT2BsZ2IDFYR2lYk5R6OrACfE0wXp3BWS7EAkebcnKJJAGqxImffSfYvUeSxOy7qF1W6BwHNJcMEU8ROUGIdSuhJ07jTR2He5C4CFDRDXIBTMSolYBGSfl8FxGzb4OXeiMxADXGU6AoeDXUQUgSdCIIpU2ZiOSXWkjiGa6sHM6kEkR0J1iZqN+6J7E+6ZGxOxbgGrowC3AmrmRazl1WV4YCNzgcoqqNW1vZ19lUbzS7ICl7hkDiMhVOkv19Y+NcHs+4BlrQIdVYEnhLZMkkDrnWInnqRUlKvMqlib7Ih3lBtWFIBJxNyFJieBV5HRvSPj3da9I7NKi2wGAVhOWQNREyOvU6c68yfDC7buWHgFoyFvyXUOkN+WYKz/FWw7K7Va6Gts7b1eG4JEWyF4AZAIK8U8uRPSuTMqka2kkuml6F1i8Upd5tuiSpDNAzEkZmCAyvT0oOvIa1W3ntqRcuh7ZDyD+a6XHCHZOGNAI1iBHfXWNxOU6XLbKC4YKVgnThLTLPBnpyE1GxO0QCHCj0ZQXLgGZyTlUmCAdP/Yqo6hnHbQl3YqisB5pIUznJkkDVyYB8TI6VnsLZbEsH4ltswDISC4D9UY8SKJI5k8PIVc4rbKCzDW2zrujcyEto0KZbQtCkaEyYFUwYWkbKMu8JFtSIZbIAGYzrLx8p9YzKEdzoryzWOLkxnaxNzPkAJTK1legNg5raD3qpT+evKsLaXy1FXVDiUC+KG4Mv+kivUbd2CCOYII941rE7Z7PnDYneqG3Yv57Y70W4SQPcAAO+DVudKLTOfQuU4yX+/kse0OEZW2nc0gYqOXt1Lz8gPnU/shg93hLfe+a4f5jC/6QtddusM3kuKdNVvbQDyIjJasFCw7xmDa+7vFT8CmW1aXutWh/oWo6dLc2S18n04xY+a5NBauS1dtmK4i1zSTSZ6di2HVFPW8C7IrASGYhQDLMRAIA+Irr8MvezuR/lPeB8fSHzHfS3Il0mRjRNPDBXMxXI+YAEiDMGIPxkR3zXVrZ9xredQCNYgiTDKmg/wAzKPjRYukyMTTNyp/4XegndXIHM5THJT/sy/UO+oWLsshh1ZTEwwjTvosFjaKzE0UmJakqB0RXBeNfotYkCZZgCpByiSQeYgkaVTnHVwcbSss2Gjba/wD3sR8UU9I9p3UHbTe3xPX8o6kk673rJrMHGUhxlKxUzTHbJkHf4iRMHIvWJ/8Al/hX5DupPxtvb4nQk+ivPTX974D5DurM+WUnldFj2svN7b9a7+mn/LWo7N4m35y+hO93QV84yh8v7t2AY6gEiZHoivOvK6fwe2GtNmU9CCDqGB5qR1FRmtyLcT2Ss9cwBY25YIHOYuEUsoUwM0H58vzdKzGL23ub7qvAGZpcRxqeOcsa6v4nmKqMB2rAuG4LzKWIDJfTeWwnqoyQ8gk6sSeWumsbGdpVa4rKEa5IGcBlRRm4QlomJAjiaTOulc6g26O55YpWWCxauF7r32uElt2oDKrNzN05oYxoUXQa6muBaN55zvmYkk3lCDvJnOSflXNu3IJlpzN6TcxPNQBykHlS7tW5FiTrBW20nviQevKsmfiyhcYx5NmPgLzVLJPj2RPtWrFlCzFbrZWKCCUJABzZRxFY6HKWOgnnWfx+PW8zXLwhyzkWyvJWRFCs0AQFWIUR6R6xVm+DaNEstAPAUyOfGB8e6sntnCnyliUy8gAVZgIA0nqefSqYa2WeVyNDH4TDCqxlliNql7ZQ5PRZTlWBxekI5TqdfdUq1ipVTEcCiOnCApjwkVn0ttoFVz/lBUf10/pU5DdAkKwAiQXYx8F0rpxa3pSt837kdZ4G88VGMqa9i3S6hHEzg/woGHzLj/ag3LfrXf01/wCSqm7iYCk8zM9e6NYHfTHllbePKpxUl5nic+meDLLG+a4LzeW/Wu/pp/y0m8t+td/TT/lqkOMpPK6nZVsNNh9shN3le4N2zMvm1glomfO68qd/xDqCHbTLE2w0ZXVxq14k6qOc1kvK6PK6XBOmau1t0KSVZgCiJlW3lUKhlYIv5tD46yZmlwu3hbVVBJyz6VoGQWDEEb7KdVHSfGsn5XR5XRwRpo19/tJmIOZgQFiLKmMpskGWvGdbFvnPXvqp2ptAXCCOSrAATIAJLQBnYnVmOp61TeV03cxdHAmpPuOYi7RUC9iKSlZNRMv5dc9d/qb70eW3PXf6m+9MVvDh8FcIW81hRFk2vJzaQld3aF0XWWADJZhm4pRtDIVuS2atIxPlj+u/1Gl8sf13+o1sb+wMAkBrhVt2hIN5ZCNYD770P3m8OXc8418ai7T2Zghfs7u6rI5xGcbxQMyrNoFgsW0Z+GYWBOkAOxbCkZfyx/Xf6jR5Y/rv9R+9bvE9mNn27twNejK4VbZvoWkPeFzMSFAXILRDEiegMxWdGAw3kl65vBvVuEWlzjMVD2wJQgfkZ2ker+WIJbCkU3lj+u/1H70eWP67/UfvW4s7K2YtwEXQwW5YMXbi5XTekEkLrLW4JGsScwt1w+zcCcOq7zD71rUAi6nC4tOyywAnNedVbMJhRyC5qLYUjFeWP67/AFGlXGuD6b/Ua1e09jYBGtZL4ZTjcjlbgc+TlmG8PCCsALrl6zxTU3EbM2czrL21G6shhavoQLwsoGtxADLILG5mUFpXMJmkFIyzdq8WRHlF6O7OYo/xXi//ALF76qtMBgsFlub1wxXEX1TLcyzbATd3JKZmBhomOfIazbrsPZ9s2mNyA6ZrYa7bcXAbl1HDBwBbCKqlSScxB5nhqvpQfkvgu62Rf5P5Zkx2oxQ5X731Gmvx7EZi29uSeZzc60o2ds4osXCIy5i11Qcps2WuXh5uSyuzgWtZymNQZTBbOwK7QQF7bWQtpwHuqELC8odbjwQfNZnj82ghSSgOlBf4r4DrZP1P5ZnT2jxERvrkd01yu38QOV259RrSYzY2AFhmW8hu7pmUC6CuYLI0ABkmABEjQFQJdTAbJ2e62813Id2m8zXgJZrWHZmUFQBDveWJ/J+aCCdOHovgfXy/qfyzLXtqXX9K5cMfxGmvLH9d/qNbobIwVtAlxlRLuVjcZ0e6LMruL1tTazKbkuGVTwBQTGgNVtXZ2CW0GtOC4v2gyNcVuEqpdVyE6AzrJH8ZOlWLjhFL+p2+TNeWP67/AFH70eWP67/UfvWt27hcBGIuWypJ3m5S1dUKSXQSUCcATM8L+cLM9SWdkbPNtZvEP5OGJZ1Az5ELcI1BDl1A56DhI46dsVIyXlj+u/1H70eWP67/AFH71sfw3ZzZwtzJoQua8rSTdyrxFOEBVBJEemdY0qRa7MYGUJurusyq104iAbgIF62gyQwVGVwxZeZAzEZaLYUjDeWP6z/UaPLH9d/qNbZ9lbPNhQLtoFVxLBt8u9cmzbNtmGUR5xWXJJjMdDMhjAbDwW5sNfco9yyrwLq8ZNx1fMCBugqgESTm1ifRothSMh5Y/rv9R+9Hlb+s/wBRrTdosDg9w1yzcQ3M2HCqjjVd2wuTbjhIKqfe516Lk6LYUh3ypvWb5mimqKLYUgrW4TsemKQXMPcdE4gRiACfNi1vTnWFmboyrzMGSNJyVaD8IxYFuzmVRN+4o3ttVR7dtXu52nhdUVTBMjSNTSGW1z9n2WxddrxzIyFStu4UKEYgZeUm4WtKIHoyfS6QL3Yd1vG2bnKwtyVts7HNe3AXIkk8fOJIHTNw13c7GY7VGBBzSVe8iqSzi3+Z9WNwhYjWZmKh3NiYreqGbjdLssby8ItpmupcctwFVYEqT+YUAWq9gYDG5eOgvqqpbcs121axDECedubOjfmB0AIMP2v2aMM4a4xJtk292jHiF23bY3MubKOMwOZg+iQRUDF9kcTaxNq07sFuYlbCXZnTMUVguaQuWSBPI+NFrs1i7wS5h3u3UuC3lZ2Ntp3jIFYFyAVZSfSIgg9YoASx2CuPevWluLmt+TRIENv03i65oELqcpbkSJUFg+n7PZMeULJZQnm21zNhkE66ceKt8p0DGToDVYjYeKVEuPOW+bSg7wEvvFV0Da9xUweWlOY7s/i7Yu3HMi2Azst5X0zomcFWObjyCe9euXQAd2b2IuXsKL6tz5JkYs0m6AFA1YzZfpHcSQwW1tfs7yMy3LhbzV9lKBkg2iy8WZTMsswPysjTxCq9+yGMQDI43Ylg++Fu2PNl3YFmAAADrPeCOtRMb2fxdsMWMxfW02S8r+cbMoUlWOvm2H8nuoAk4/sS1u8ibwHM14GFYxurKXjk9rKOoERLadxMnb3YPc3UVLvDcxFq0odWzqLjOqs0DQzbaVgHURMNDV7sq5IFu/nuW7bXIfzaLbW7cVnW6zwIZMxkD0p1ioKbIuHykXbrLcw2dypzOsiMzG5MKWbKqkSWLLy50AXOz/2fB9d41xWThKg2srtbtXbeYsGGUrc1A10MTFMN2F3Stdu3Ga3bbzi2ly3CEdlvFM5ggZSQwmZkgAGGsL2TxO7R946h8NiLpA3nCtpM6WzHNnVVIHQQTyMUm1FuWrj2zcZhlQAy0NbgNb0nllIIHSaALXZ+xLL2r16L7qpvm0isquVtvhgA5yNqRiByHND307tnscLDqVd7oOIRDbtod7Fy5eVFB5NcO4cQBzK89QM9Y2lcRcqOyjNm4SQQYiQRqNOffA7hTYxLacTaEEanQiYI90n5mgDTWezdt8VcsgXyBbUSrKy2727k22uhMrgOCgPCv8QAkq3ZW2uJw1om5cS5YttceyysAWuNbZw1tX82CNDBJ05Tpm2x9wyS7kkEGWYyCACDrqIA08BRb2hcUQruBIPCxGoDAcvBm+o99AGj2t2UW1aZhnlLIJzEybithhcTIbYGX/qBDKzAxoTIrjY/Ydr9lLouBVbNm4ZKgMyrpILEsp5COepKsoorG1Lqei7D0Yg6gKwdQDzAzAGB1A7qat4x1ACs4AJIysRBIgkQdCRpQBpcV2JNuxffeBjat2nOVWVNRaLoMwBYgX7RkctZAlZkp+zxpAa8CAbYYW1kjMTvMpJAYBVJkSTE5QASMiMY+UrmeDEjMYMCBInWBpQcY8RneMoWMx9EGQvuB1igDZ2/2dHI5NxxIi1Ns6NnsAb0CSqFb6SxiIJ1BUsD9nBykG8uYOoJAJUDM9tlA/Od4Fgg8s2kjLWPbaNw87lzkRq7cjzHPke6uRjXkHO8gQDmMgRlga8oJHxoA1uC/Z8SwDXCQLlhXNu1cY+cAMWuGLohk1HLUxETUdpuzJwpBz5gzusEEEQlu4NTo4y3U1HUHpBNSuNcRDuMohYYiBroNdBqfme+uLl9mjMSYECSTAmYE8tZ+dADdFFFABVhe2/fYgs5JVHQaKOF1yPMDViuhYyTA10FV9FAFue1mJmd6ZLKxhUEsri4GMLqc4DE9TzmTTZ7R3y6ObksisBKoRDLlfMCIcssAlgSYEzFVlFAFriO0+Ie4lx7hLpd3ivlTNnnMGJC8UHkDIA0EDShO1GIHK5EFCuVLYCZDI3YCxb155YnrNVVFAFti+1OJugB7kgNbIAVFA3Qi2BlUQqjkvId1Jd7T4hrTWmuko05lKpqC6uRMSJZVOnqjuqqooAtLnaXEMuU3NMpX0UnKUKFMwWcsM2k82J5kmjEdpsQ6ZGuErvd5yUHPnd80gT6VxzExxmquigC3xPam++YZlUNvBlREHC+8zJmjMV868Akxm06Uy3aC8VuKzKwu3Fe5nt22zOoIVpZTBALcvWPfVdRQBPt7dvqFAuuAq3VUA6Bbq5bgHgRp4dIpraG0GvOWYKJ5BQAAAIVe8gAACSeVRaKACiiigAooooAKKKKACiiigAooooAKKKKACiiigD/2Q=="/>
          <p:cNvSpPr>
            <a:spLocks noChangeAspect="1" noChangeArrowheads="1"/>
          </p:cNvSpPr>
          <p:nvPr/>
        </p:nvSpPr>
        <p:spPr bwMode="auto">
          <a:xfrm>
            <a:off x="63500" y="-1074738"/>
            <a:ext cx="2047875" cy="22383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77828" name="AutoShape 4" descr="data:image/jpeg;base64,/9j/4AAQSkZJRgABAQAAAQABAAD/2wCEAAkGBhQSEBIUEhQQFRUUEBAYFBUQFBQUFBUVFRUWFxQSFhUXGygeFxkkGRcWIS8gIycpLCw4FR4zODAqNSYrLCoBCQoKDgwOGg8PGikfHiQsLCktKSwpLCwsLC8pLCw1LCwpLCkpKSksKSksKSwpLCwsKSkpLCksLCwpKSksKSkpLP/AABEIAOsA1wMBIgACEQEDEQH/xAAbAAABBQEBAAAAAAAAAAAAAAAAAQMEBQYCB//EAEMQAAIBAgMFAwoDBgUEAwEAAAECEQADBBIhBRMiMUEGUWEUIzJSU3GBkZLRFUKTBzNigqHSFnKisdMkY8HwQ1SyNP/EABoBAAIDAQEAAAAAAAAAAAAAAAABAgMFBAb/xAAuEQACAgEDAgUDBAIDAAAAAAAAAQIRAwQSIRMxBUFRYZEiofFSseHwQoEUMnH/2gAMAwEAAhEDEQA/APPMlGSnSlStn7Ma85RInI7CdJyjlPea7xWQMlKFq8PZG9/2Y013qRxMFUTPMs0D3GnP8HXxkkBc2TMLhVSrOyhUieIkOh6cyPymlaCyhAroCrS12euG4iNkXOLuuYNlNu3vHRgOTBY0PrDxiSnZG8zMAUyrklyYADqjKTPL94o+J5gE0Wh2UcVzFX9nsncKqzsiIcpLSrAIwYrc9IAqYXqDxjxpv/CWI1GVZGWRnUkEm3o2vDpcB9wNFoCjIpCKsMRsh0TeHIV4dUdW0ZmVXgH0SUYT4dJEw4pisZily07loy0CbGslSsHse7e/dW2bWJERMTGvWOnupcNhc7RIAglmPRRzMdfAdSQOtetdidjhAGEqEU5QYOpgsxPVjHTwjkKz9brVpkklcn2R04MDyJyfCX7nkWN2RdsmLtu4mscSkCe6eU+FRslejdpcXvMSVeCl0XAcsGQqMy8vzAgRPIgV56FqWh1f/Kx76olqdO9O0m+6sby0oWu8tLFdxy2JFKBSgV1FBKzgikinMtEUCYzFIVp2KfwuCL5jKqqLmdnmAJCj0QSSWYCADz99ArIRWm3WrtuzV8MRkBhc2YOgUpDHeBmI4YVjJ7qhY/ZlyzAuLlJzRqraqYZTlJhgeYOokaUrEVN0UV3dFFRAsoqTs/Em2+YF10Im2VDa+LKRHwpkiipkC6w/aHIGAN85lUcTWTlyurhlBtxIK9e89YIaG2eXFiZGTXNYzEpGQs26liMq6knlVVFJFKkFlodrAlSWxBKBgstYOjLkaQbUMSsAlpJgTT9vtGy8nxI5cjh4AGSFA3Wi8CcI04RpVLFKBRSHZcjb5048TAjQtYKwJAGXdRAkwIgaaaCOV26RJ3mLklSTntEkrlyknd6+gvy1nWqiKWikOyxxG01dcrHEFZGgNlRoWIHDaGgLMQOQzGAJqJ5juxH12/7KYiiKKAf8x6t/67f9lNXgmmQOO/OVPyyqK5iiKYi87LYEuLkKrFnsIoblOY3CT/CBbBPwrf4FbyFlBhFUS0vbAkBpInL11ETrWP7LYPNYb+O9oMpJIRVDEQretHI9eorUBAQELMTHot5p4y+q6gXANRIA5az08l4rkvNKu6VfY39IqwKL7Pkz+PwzC7ZuEqVF6S2oJAJJlegypcPjlOmlYdV0Hur0dyl7eFVUbpymYsoFsG0UbTmxy3GJ5nTnznz65aKsVYEFSQQehGhFafg1LE15nN4rKTnG/QdG59W/9dv+yl8x6t/67f8AZUaKIraMiyT5juv/AF2/7KUbnuv/AF2/7KjUsUDskeZ7r/12/wCyjzPdf+u3/ZUcCloHY+dz3Yj67f8AZTuGxVpCcq3oZcrKxssrCQYKtbjmAfCBUKKIpUBct2ilWUm9DKwP7icrBgUB3UheNoA0E6chVbtjaO+ic8gseLdgEtqzwiLLEgSTMxUcimnFKkIhXhRXV6lpAWNFFFTIBSRXUURQMSiuqKBiRRS0UDQlEUtEUAJFEU9hsK1xgqCSZ8BA1JJ6ADUnpFbLDdmLFvdid7ce2zsSoKIs5VLA6Ak6BSCecxyqEpqPckot9jrswAtq2De3fm1EBQWO8d7k6gwIZNYq12m7kZZS6rAhWUBSHb0WMGI65hEa+NYTaXbZBiL4KOyi6FVrcHMAAoBzGSZHP+gq/wBi7LxGIUvcsXUWfN2mRmnTW42kZtYA6anWa8pl0mbNnk2qTd2ejWTDixRe62l2olbN2cuFuMbF0OHC71n1BuciUYHUsT6I5aSwJipXaHsJmsb9rgDhBwqh1HQE5tSB7v8AYDvA4N8Rc3SDItq+CxiSzWcymSeSKWYRzJE6AQZ3bna7WgEIcgBYW2pZmOmgAnu68q08GPo/VfJnajK8zUWeV4nClDBggiVI5MO8fbmIIpmKn4i25sl7gys2JuEJMlFZFOU+Oiz76h1swluVmZOO2VHNAFdUVIiJFFLRQMSKIpaWKAOIpq4KfIpp1oAhXqKW8KKgBPAqx2LibaXCbolDbdSIn0hHL/zUILVnsC6i3W3i51Nm4sZM5lhEgAaEAkg9CBUn2Kk+S0sY7CMGLW7KlVQibIg+dQXFCg6tkmO7iOmppBtfCjJFvRdyBmUsyKGttcWSYJneEEa8Z1EgCTcOFbLNi5w7tT5u6hKIVAYBVgsQGLSRObmTyZxtuwyfumzC1bBNqzeUm4BaGZMwgJAuzm1JI8IgTKfal6ywTcrlIzTC5YWEyq2vGwIeW65h8K7LWrS/aJCvYcqLVnKzIwAuLaVWEJazBSS8+lJVTpSLawxkGyyL5mCLV925KbkjSdc+sqfBujuhmUoq32thVN3zNtwmS3+S56WQbyMyg+lPQe4VC8if1Ln0N9qnY7IwFLlqR5E/qXPob7U7gbHnrasCPOJIOn5hp4UCs1vZvs44QEKdcpusWVViZ3RM8gAJB0JJ51evh7aq827RZ4zXIMgRACtoQB3AGomE7RqLKwQ2VRxHkGjiyoeRzTqddByrDdre37qctuczdWIJ18Ocz31nzbk7OyKpUXAxGC2e0Wkm6AJiWfX0Rn9IEnkqmTHKBWi2Zt7FuA12baQItplN5p6vdY5bY8Fk/wAU15VsQlWNzEDEIxYwyobhUsPS4XDI51kkdwEcq12CvLzzYhzGm9tYqD7uAgVCmTtPubq3tOxhrTPbCBmBi2ru8GSWZmbnqR4Vgu1Pat7eZm1u3FYWxmzMP4yI0USflUDbPa3dCLdo5+QNwFUU9+VgGY/yj31R9n9nG9fu4jEObi21U3PFyeC0pHIcqcYtuhP6fqLJ8Pu8LhkOr+duPrJm4VAJ9+SfiKiRUq9ca45Y6ljyHyCgf0A8K6/D7ns7v0P9q0IqlRwN7nZEy0hFTPw+57O79Dfak8guezu/Q/2qVjIdFS/w+57O79D/AGo/D7ns7v0P9qLHZFAroJUnyC57O79D/arbZ1lFtItyy7FrtwP5oyEZLQVs5QsMpzsAp6eNJsRQFaZcVtbWz8PkY5Idt4ADbxJCAi6ATJMkRag6el16UXaLCW0uLugQptgmRcAz5mBjeSeWXqedLdYGbviiu760tILJ4FOLI5SPdXQWugKmc1gHb1m+ZrrO3e3zNGWuooJWc5272+ZpN43efma7ikimS3HOc+sfmaQu3e3zNdxRFAbjgXG72+ZpCPfXcUZaQnIcuYgsczJZZtON7NlnMCBxMpPIVc7AVL0o6q1xMzWiVGgbKLiADQaqhGnrVRxUnB/nAkE2yoI5gsygEfHQ+BNVZElFssxybmlZoLoS28Eoq5CMrlRBkGSD3z/SkTEIitBGUiVCoYkAzBiP/FVlnC5IzNdtAr0drR1EkcJUZhxiY52xoeRY2goI9OSNSd4HE8jymQLuun5VPQ65C1N+RtT0yUu5m8feVrpYsvuPpR7udXCYc2cPbswAzRduj+JhwqfcCfmKp7eyWvEO0i0CQWaQuvLU6T6RIn1e8Ve4rChFsgGR5NZ6z+XlPXu+AruwZN0qZyayLjBU+LIgFd7xvWb5mlApYruMtSOd43rN8zSb1vWb5muiKIoJbjneN6zfM0m9b1m+ZruKIoDcci63rN8zS7xvWb5miKWKBOQhuN6zfM0zeYnmSffrTxFM3BSYWV99aK6vilqJKyzC0oWugtTtk2LbXCLpCqUfUtlho0Mnr4VYzkUrIIFLFaKzsnDOGKu3CqEg37IgNcVSxYpAygz4yB708gwnB53N+6Ei5aQNnZMzkSWEZnEED0RroajuROmZ2KWKtmwdhXtcasDvJm4kNCA22YrG7VnOUg6iDqKfXAYY5czorFfRtXUgEIxynMzAEkD80a95gPcNWUUUkVovwWxkLZ2IzALmvWUzzvOHkQhAUHNJDdOYqhxAUOwVgyhmCt6ygkBviNfjTTTB8DcURRmHePmKMw7x8xTCwirTZOzRdUqdM162JEZsqguyiQQOLdGYPSqwVq+yViXt9wts3xZyD/pRazfFM/R00pLuduhjuzK/Lkv8D2ctWwVXMIBJ4mUkx1KRU7aWx7Jw/ECTl6szfDUnoTXTvE68/wD2Krdv41lw7QWLEALHOZAn4d9eM0uoclzy2bjTcu5kn2JZTCMd2pYJeO8EAyM0ERr0qHisIow9pkAGRriMASYzMXXmfFx8PGrzGWwcOEH593bQPq2UsqmGJ9XMeEMNKpsE+dbyd9p2jpmtsHBHjlBH81bui1Muqm33dFerw78Ml6clbFEV1Fc5h3j516ijy24IpIpcw7x86Mw7x86CW4IpIpcw7x86QsO8fOge4Ioipuyltl23mWBauFQzAAuF4Rq6yZ6ZhNWl/Z+ELnLcAGp0vW4VS9wSMwJbKqqcoYls+hjUxcqJJWZ2mbgrStsvDakXeEMVnfWiwIuFd5lyjMmQZ9NdAATmkU+2LFtLhFsllgalrb668mtkgiIPQ6/NXZIpL9FLiBRURlxlpyzdZDKkqe9SQf6UuWky1dRk9UfG1L3tbv1t96T8Tu+0u/W33piuTT2oXWZJ/E7vtLv1t96PxO77S79bfeo1AFPaNZyWdr3oA316BMA3HgTzgTpXP4nd9pd+tvvUeKIpbSxZmP8A4ne9pd+tvvR+J3faXfrb70xFEUqRasgXLhYyxJJ5kmSfjWz7K2iGcjWLOHHztqT/AENYzLVzszDk4hgXu5YtHIpCiDb05jWNBIjlWJ41j6mn2t0bHhUt2SX/AIbe84AYkiACWJIAAHUk6Ae+qPEYsXm3gHAn7tWXVmgccHWIbSeeYfwZouNwNhbZa6UUK0q2JYso5hR5wkc1zQOeSKrk2mtxStp7dq2ed2+ygBGjS2rmbrAOQCQFMuZbNFYOm08YK4Jv3Zstq+WS8FjUa4wLGLSs2gdlN24pCzAgkWyx1188viq0GxsT/wBSBzBuXFI6jMCII+Iq+s3MCtjIr4VzyOe5Ze4+ZWzFjPESxJJ/irBbHEYmxzE3gSFMAy9vpy5FvHXwFduDEpTtWqoJ5KhK/cuUJEESCIgjn76k/id32l362+9R6SvXUeE61En8Tu+0u/W33o/E7vtLv1t96jUAUbSSzkn8Tu+0u/W33pDtO77S79bfemIoilRYso/+J3faXfrb70fid32l362+9MRRFRpFiyDx2nd9pd+tvvUPF4h39NmaOWYk/wC9OEUzdFKifUK7ECilxFFQosUzQZa4y1JK02y10Iw22MFa4Ip9lpsrU0QbOKKWKWgExIpQKKWKRYpiRRFLFLUaLOoIBUfauLIu2znuqrWQLgtuyAshFsNKQYytaBE82nrUmoO1zlth4kITnj2VwZbh94IRv5Koz490OTu0Gp2Zkrq+Cl/aXshMPibTWS5tXsNbuJndnbX0gWYknWasf2TWrDXhvktNLxxorGIOozA9SKqu05d7CK0sbJJUjUbtuoPdOvxqD2PuvvsqnLoWnqOmnxI+VcHsj0W2pUy07ZtbCBkVQXu3lJCroqbuANNNWPypr9nqgXLtw5ibaLkEwuZ8y5mEawJIAjWKhdqkcZQxlZYjwLsW/qI+VWfYPDeavP33EUfyqSf/ANLVuJXOmcuvyPHibXHH7miikinCK5itRHkLOYopYpaCSkJFLFFLFKixTEiiK6iiKi0T6hwRTF0VINR7ppUCzFdiaKMTRUKOiOXg1TCntnWrZuEXSAuR9SYgxoQe+mmrkXCplSQe9SQfmKkcy4dltb2dhmDEH0VUkG8AADcVWJJXoD8SR7q4OFwnBxZgN2JLIuYMUzsyiWkZn0aPRHdrWNjrvtLv6j/emjj7ntLv6j/eltfqEssV5fYmnD4dXtwwK5b2aWDjS1NtiNMrFyeAn8o79ZK4TCMy5nUKd3mKuEPK3J3ZmCSboIk5cgPUTTnH3faXf1H+9J5fc9pd/Uf71La/Ur60V5fb+S3w+CwjFZcIIXMDdEiUtEkSByZrg/k5GDSNg8L0eNSD5weiF1uDh4jMAL1+FVPl9z2l39R/vSeX3faXf1H+9Gx+odeH6ft/IzQDT3l932l39R/vR5fd9pd/Uf71YrOfcv7+RkmlQCeISp0Yd6nRl+IkUruWMkknqWJJ+ZoAp90QUmnaMndwPmrib28L1l7ii0RKkSF4T3Ea/EaVn9kYjJeHEVBlSVidff4xWz25hbpvs1rLHk9p3ZpGT/4Z/inIh+NZ7s1gEbF3LDw2e1iktt3XQjG2w8cygfGsZqm0e9jk3whP2E7TYtCy7l7zK1tQwvhd4pU8iyiHHUMAD0rU9kLEYC0dOK7fM+IKrB+Cr86zGK2TcuYO3iX9DebtYjVoJM9ZyqOlXvYTHzh7tg87V4XF/wAtxQr/ACZE+o1bgdTRy+JwcsLflwXxFckU7MGRoQdCNCPjXRx1z2l39R/vWkeSdeZGIoqQcfc9pd/Uf71z5fc9pd/Uf70ckbX9/IzFFPeX3PaXf1H+9Bx932l39R/vRyG5f38jNWWD3O7QXIBa+wdtCyW4tcWvLncg+B51D8vue0u/qP8Aej8Qu+0vfqP96TTYRyKP4/ks2w2FA1JnWfOKY1sjTLIb07rcz6EdDNRtizbVgLZBGXUBw4BzMIDAa8IU+GaKcOPu+0u/qP8AeomJvs3pMzRyzMW/3oUWvMnLKpdlRV4gUUt8UVWy6PY1TCm2p4insBgd6+WYORiNJ1A0B8KLL9t8IrmFcFavj2bJ1FxI4dcr/mYIukd5/pSHs3qAXQHgDgHMczlcoEDQQ41PcekUKaIS08/Qz8UhWrDHbNNoLJBksDAIhlCkjXmOMaiokVapWc0sTi6Y2tuSB31o8J2SV+HM+eSICiJHMAk6n7VE2DbUOHcooD21UuYGd2An4CT8BWvt4UKqi0pDtcbiaTxSwe7rzGpmImuXNmadRNTQ6GE4ueRX6GW/wsCYV3BDBYa0xOvXhkAe+nsN2bYjSwYj0sSzW2PcRbX0QdTqe6Y5Vf4fCQ1sF2YAuGOo4gCWaMxK+J6eFTdt37iW4tXEVnuiWhSUUrJEHSZM69/Wud5pvzNCOhwRd7TJXezJM8BtkHmsvbM9JjMpmR15VU43ZVy0eMad41HzrUbex921bKZnvSQQeFDAK5GITUiB07zy0pGxTCxdN1VuBrasEAhp4pJJOmgGgjvqcNRJdyrN4djnzDhmGx18BdqDqNkYUr4EX0n/AH/pXl+GxjW7q3VPErq4P8QMj+teo9obSwHtTlxOBxFni5+2tKfEMt0fyivKrSSwHeQPmapn/wBmd+K+nFenHwb+zcz9nI9ntC2w74ZXX/33VWdgT/1V4dDhXn4PaI/qB86k4e3u8Pi8MxMW8Td8Y3RcVz+zqx//AEXI5qlsH3tnYf6F+dLEvrJ6x7dO780asrTZFPxXBFaiZ5GUBrLSZadiiKlZU8YzlpclO5aIosOmNZKXLXdFFi6Y2Vpi4lSiKYuCk2TjjK3ErRXWJFFVHZGHBpzT2BsZ2IDFYR2lYk5R6OrACfE0wXp3BWS7EAkebcnKJJAGqxImffSfYvUeSxOy7qF1W6BwHNJcMEU8ROUGIdSuhJ07jTR2He5C4CFDRDXIBTMSolYBGSfl8FxGzb4OXeiMxADXGU6AoeDXUQUgSdCIIpU2ZiOSXWkjiGa6sHM6kEkR0J1iZqN+6J7E+6ZGxOxbgGrowC3AmrmRazl1WV4YCNzgcoqqNW1vZ19lUbzS7ICl7hkDiMhVOkv19Y+NcHs+4BlrQIdVYEnhLZMkkDrnWInnqRUlKvMqlib7Ih3lBtWFIBJxNyFJieBV5HRvSPj3da9I7NKi2wGAVhOWQNREyOvU6c68yfDC7buWHgFoyFvyXUOkN+WYKz/FWw7K7Va6Gts7b1eG4JEWyF4AZAIK8U8uRPSuTMqka2kkuml6F1i8Upd5tuiSpDNAzEkZmCAyvT0oOvIa1W3ntqRcuh7ZDyD+a6XHCHZOGNAI1iBHfXWNxOU6XLbKC4YKVgnThLTLPBnpyE1GxO0QCHCj0ZQXLgGZyTlUmCAdP/Yqo6hnHbQl3YqisB5pIUznJkkDVyYB8TI6VnsLZbEsH4ltswDISC4D9UY8SKJI5k8PIVc4rbKCzDW2zrujcyEto0KZbQtCkaEyYFUwYWkbKMu8JFtSIZbIAGYzrLx8p9YzKEdzoryzWOLkxnaxNzPkAJTK1legNg5raD3qpT+evKsLaXy1FXVDiUC+KG4Mv+kivUbd2CCOYII941rE7Z7PnDYneqG3Yv57Y70W4SQPcAAO+DVudKLTOfQuU4yX+/kse0OEZW2nc0gYqOXt1Lz8gPnU/shg93hLfe+a4f5jC/6QtddusM3kuKdNVvbQDyIjJasFCw7xmDa+7vFT8CmW1aXutWh/oWo6dLc2S18n04xY+a5NBauS1dtmK4i1zSTSZ6di2HVFPW8C7IrASGYhQDLMRAIA+Irr8MvezuR/lPeB8fSHzHfS3Il0mRjRNPDBXMxXI+YAEiDMGIPxkR3zXVrZ9xredQCNYgiTDKmg/wAzKPjRYukyMTTNyp/4XegndXIHM5THJT/sy/UO+oWLsshh1ZTEwwjTvosFjaKzE0UmJakqB0RXBeNfotYkCZZgCpByiSQeYgkaVTnHVwcbSss2Gjba/wD3sR8UU9I9p3UHbTe3xPX8o6kk673rJrMHGUhxlKxUzTHbJkHf4iRMHIvWJ/8Al/hX5DupPxtvb4nQk+ivPTX974D5DurM+WUnldFj2svN7b9a7+mn/LWo7N4m35y+hO93QV84yh8v7t2AY6gEiZHoivOvK6fwe2GtNmU9CCDqGB5qR1FRmtyLcT2Ss9cwBY25YIHOYuEUsoUwM0H58vzdKzGL23ub7qvAGZpcRxqeOcsa6v4nmKqMB2rAuG4LzKWIDJfTeWwnqoyQ8gk6sSeWumsbGdpVa4rKEa5IGcBlRRm4QlomJAjiaTOulc6g26O55YpWWCxauF7r32uElt2oDKrNzN05oYxoUXQa6muBaN55zvmYkk3lCDvJnOSflXNu3IJlpzN6TcxPNQBykHlS7tW5FiTrBW20nviQevKsmfiyhcYx5NmPgLzVLJPj2RPtWrFlCzFbrZWKCCUJABzZRxFY6HKWOgnnWfx+PW8zXLwhyzkWyvJWRFCs0AQFWIUR6R6xVm+DaNEstAPAUyOfGB8e6sntnCnyliUy8gAVZgIA0nqefSqYa2WeVyNDH4TDCqxlliNql7ZQ5PRZTlWBxekI5TqdfdUq1ipVTEcCiOnCApjwkVn0ttoFVz/lBUf10/pU5DdAkKwAiQXYx8F0rpxa3pSt837kdZ4G88VGMqa9i3S6hHEzg/woGHzLj/ag3LfrXf01/wCSqm7iYCk8zM9e6NYHfTHllbePKpxUl5nic+meDLLG+a4LzeW/Wu/pp/y0m8t+td/TT/lqkOMpPK6nZVsNNh9shN3le4N2zMvm1glomfO68qd/xDqCHbTLE2w0ZXVxq14k6qOc1kvK6PK6XBOmau1t0KSVZgCiJlW3lUKhlYIv5tD46yZmlwu3hbVVBJyz6VoGQWDEEb7KdVHSfGsn5XR5XRwRpo19/tJmIOZgQFiLKmMpskGWvGdbFvnPXvqp2ptAXCCOSrAATIAJLQBnYnVmOp61TeV03cxdHAmpPuOYi7RUC9iKSlZNRMv5dc9d/qb70eW3PXf6m+9MVvDh8FcIW81hRFk2vJzaQld3aF0XWWADJZhm4pRtDIVuS2atIxPlj+u/1Gl8sf13+o1sb+wMAkBrhVt2hIN5ZCNYD770P3m8OXc8418ai7T2Zghfs7u6rI5xGcbxQMyrNoFgsW0Z+GYWBOkAOxbCkZfyx/Xf6jR5Y/rv9R+9bvE9mNn27twNejK4VbZvoWkPeFzMSFAXILRDEiegMxWdGAw3kl65vBvVuEWlzjMVD2wJQgfkZ2ker+WIJbCkU3lj+u/1H70eWP67/UfvW4s7K2YtwEXQwW5YMXbi5XTekEkLrLW4JGsScwt1w+zcCcOq7zD71rUAi6nC4tOyywAnNedVbMJhRyC5qLYUjFeWP67/AFGlXGuD6b/Ua1e09jYBGtZL4ZTjcjlbgc+TlmG8PCCsALrl6zxTU3EbM2czrL21G6shhavoQLwsoGtxADLILG5mUFpXMJmkFIyzdq8WRHlF6O7OYo/xXi//ALF76qtMBgsFlub1wxXEX1TLcyzbATd3JKZmBhomOfIazbrsPZ9s2mNyA6ZrYa7bcXAbl1HDBwBbCKqlSScxB5nhqvpQfkvgu62Rf5P5Zkx2oxQ5X731Gmvx7EZi29uSeZzc60o2ds4osXCIy5i11Qcps2WuXh5uSyuzgWtZymNQZTBbOwK7QQF7bWQtpwHuqELC8odbjwQfNZnj82ghSSgOlBf4r4DrZP1P5ZnT2jxERvrkd01yu38QOV259RrSYzY2AFhmW8hu7pmUC6CuYLI0ABkmABEjQFQJdTAbJ2e62813Id2m8zXgJZrWHZmUFQBDveWJ/J+aCCdOHovgfXy/qfyzLXtqXX9K5cMfxGmvLH9d/qNbobIwVtAlxlRLuVjcZ0e6LMruL1tTazKbkuGVTwBQTGgNVtXZ2CW0GtOC4v2gyNcVuEqpdVyE6AzrJH8ZOlWLjhFL+p2+TNeWP67/AFH70eWP67/UfvWt27hcBGIuWypJ3m5S1dUKSXQSUCcATM8L+cLM9SWdkbPNtZvEP5OGJZ1Az5ELcI1BDl1A56DhI46dsVIyXlj+u/1H70eWP67/AFH71sfw3ZzZwtzJoQua8rSTdyrxFOEBVBJEemdY0qRa7MYGUJurusyq104iAbgIF62gyQwVGVwxZeZAzEZaLYUjDeWP6z/UaPLH9d/qNbZ9lbPNhQLtoFVxLBt8u9cmzbNtmGUR5xWXJJjMdDMhjAbDwW5sNfco9yyrwLq8ZNx1fMCBugqgESTm1ifRothSMh5Y/rv9R+9Hlb+s/wBRrTdosDg9w1yzcQ3M2HCqjjVd2wuTbjhIKqfe516Lk6LYUh3ypvWb5mimqKLYUgrW4TsemKQXMPcdE4gRiACfNi1vTnWFmboyrzMGSNJyVaD8IxYFuzmVRN+4o3ttVR7dtXu52nhdUVTBMjSNTSGW1z9n2WxddrxzIyFStu4UKEYgZeUm4WtKIHoyfS6QL3Yd1vG2bnKwtyVts7HNe3AXIkk8fOJIHTNw13c7GY7VGBBzSVe8iqSzi3+Z9WNwhYjWZmKh3NiYreqGbjdLssby8ItpmupcctwFVYEqT+YUAWq9gYDG5eOgvqqpbcs121axDECedubOjfmB0AIMP2v2aMM4a4xJtk292jHiF23bY3MubKOMwOZg+iQRUDF9kcTaxNq07sFuYlbCXZnTMUVguaQuWSBPI+NFrs1i7wS5h3u3UuC3lZ2Ntp3jIFYFyAVZSfSIgg9YoASx2CuPevWluLmt+TRIENv03i65oELqcpbkSJUFg+n7PZMeULJZQnm21zNhkE66ceKt8p0DGToDVYjYeKVEuPOW+bSg7wEvvFV0Da9xUweWlOY7s/i7Yu3HMi2Azst5X0zomcFWObjyCe9euXQAd2b2IuXsKL6tz5JkYs0m6AFA1YzZfpHcSQwW1tfs7yMy3LhbzV9lKBkg2iy8WZTMsswPysjTxCq9+yGMQDI43Ylg++Fu2PNl3YFmAAADrPeCOtRMb2fxdsMWMxfW02S8r+cbMoUlWOvm2H8nuoAk4/sS1u8ibwHM14GFYxurKXjk9rKOoERLadxMnb3YPc3UVLvDcxFq0odWzqLjOqs0DQzbaVgHURMNDV7sq5IFu/nuW7bXIfzaLbW7cVnW6zwIZMxkD0p1ioKbIuHykXbrLcw2dypzOsiMzG5MKWbKqkSWLLy50AXOz/2fB9d41xWThKg2srtbtXbeYsGGUrc1A10MTFMN2F3Stdu3Ga3bbzi2ly3CEdlvFM5ggZSQwmZkgAGGsL2TxO7R946h8NiLpA3nCtpM6WzHNnVVIHQQTyMUm1FuWrj2zcZhlQAy0NbgNb0nllIIHSaALXZ+xLL2r16L7qpvm0isquVtvhgA5yNqRiByHND307tnscLDqVd7oOIRDbtod7Fy5eVFB5NcO4cQBzK89QM9Y2lcRcqOyjNm4SQQYiQRqNOffA7hTYxLacTaEEanQiYI90n5mgDTWezdt8VcsgXyBbUSrKy2727k22uhMrgOCgPCv8QAkq3ZW2uJw1om5cS5YttceyysAWuNbZw1tX82CNDBJ05Tpm2x9wyS7kkEGWYyCACDrqIA08BRb2hcUQruBIPCxGoDAcvBm+o99AGj2t2UW1aZhnlLIJzEybithhcTIbYGX/qBDKzAxoTIrjY/Ydr9lLouBVbNm4ZKgMyrpILEsp5COepKsoorG1Lqei7D0Yg6gKwdQDzAzAGB1A7qat4x1ACs4AJIysRBIgkQdCRpQBpcV2JNuxffeBjat2nOVWVNRaLoMwBYgX7RkctZAlZkp+zxpAa8CAbYYW1kjMTvMpJAYBVJkSTE5QASMiMY+UrmeDEjMYMCBInWBpQcY8RneMoWMx9EGQvuB1igDZ2/2dHI5NxxIi1Ns6NnsAb0CSqFb6SxiIJ1BUsD9nBykG8uYOoJAJUDM9tlA/Od4Fgg8s2kjLWPbaNw87lzkRq7cjzHPke6uRjXkHO8gQDmMgRlga8oJHxoA1uC/Z8SwDXCQLlhXNu1cY+cAMWuGLohk1HLUxETUdpuzJwpBz5gzusEEEQlu4NTo4y3U1HUHpBNSuNcRDuMohYYiBroNdBqfme+uLl9mjMSYECSTAmYE8tZ+dADdFFFABVhe2/fYgs5JVHQaKOF1yPMDViuhYyTA10FV9FAFue1mJmd6ZLKxhUEsri4GMLqc4DE9TzmTTZ7R3y6ObksisBKoRDLlfMCIcssAlgSYEzFVlFAFriO0+Ie4lx7hLpd3ivlTNnnMGJC8UHkDIA0EDShO1GIHK5EFCuVLYCZDI3YCxb155YnrNVVFAFti+1OJugB7kgNbIAVFA3Qi2BlUQqjkvId1Jd7T4hrTWmuko05lKpqC6uRMSJZVOnqjuqqooAtLnaXEMuU3NMpX0UnKUKFMwWcsM2k82J5kmjEdpsQ6ZGuErvd5yUHPnd80gT6VxzExxmquigC3xPam++YZlUNvBlREHC+8zJmjMV868Akxm06Uy3aC8VuKzKwu3Fe5nt22zOoIVpZTBALcvWPfVdRQBPt7dvqFAuuAq3VUA6Bbq5bgHgRp4dIpraG0GvOWYKJ5BQAAAIVe8gAACSeVRaKACiiigAooooAKKKKACiiigAooooAKKKKACiiigD/2Q=="/>
          <p:cNvSpPr>
            <a:spLocks noChangeAspect="1" noChangeArrowheads="1"/>
          </p:cNvSpPr>
          <p:nvPr/>
        </p:nvSpPr>
        <p:spPr bwMode="auto">
          <a:xfrm>
            <a:off x="63500" y="-1074738"/>
            <a:ext cx="2047875" cy="22383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77830" name="Picture 6" descr="http://4.bp.blogspot.com/-i2_LqwWuOhQ/Tbmwy2IUCQI/AAAAAAAAAtM/jgyn-uBlBDI/s1600/estatua.gif"/>
          <p:cNvPicPr>
            <a:picLocks noChangeAspect="1" noChangeArrowheads="1"/>
          </p:cNvPicPr>
          <p:nvPr/>
        </p:nvPicPr>
        <p:blipFill>
          <a:blip r:embed="rId2" cstate="print"/>
          <a:srcRect/>
          <a:stretch>
            <a:fillRect/>
          </a:stretch>
        </p:blipFill>
        <p:spPr bwMode="auto">
          <a:xfrm>
            <a:off x="6588224" y="260648"/>
            <a:ext cx="1657350" cy="3313932"/>
          </a:xfrm>
          <a:prstGeom prst="rect">
            <a:avLst/>
          </a:prstGeom>
          <a:noFill/>
        </p:spPr>
      </p:pic>
      <p:pic>
        <p:nvPicPr>
          <p:cNvPr id="77832" name="Picture 8" descr="Imagen obama_y_el_papa_benedicto_XVI"/>
          <p:cNvPicPr>
            <a:picLocks noChangeAspect="1" noChangeArrowheads="1"/>
          </p:cNvPicPr>
          <p:nvPr/>
        </p:nvPicPr>
        <p:blipFill>
          <a:blip r:embed="rId3" cstate="print"/>
          <a:srcRect/>
          <a:stretch>
            <a:fillRect/>
          </a:stretch>
        </p:blipFill>
        <p:spPr bwMode="auto">
          <a:xfrm>
            <a:off x="6084168" y="3645024"/>
            <a:ext cx="2736304" cy="2016224"/>
          </a:xfrm>
          <a:prstGeom prst="rect">
            <a:avLst/>
          </a:prstGeom>
          <a:noFill/>
        </p:spPr>
      </p:pic>
      <p:sp>
        <p:nvSpPr>
          <p:cNvPr id="8" name="7 Rectángulo"/>
          <p:cNvSpPr/>
          <p:nvPr/>
        </p:nvSpPr>
        <p:spPr>
          <a:xfrm>
            <a:off x="6084168" y="5877272"/>
            <a:ext cx="2808312" cy="523220"/>
          </a:xfrm>
          <a:prstGeom prst="rect">
            <a:avLst/>
          </a:prstGeom>
          <a:solidFill>
            <a:srgbClr val="FFC000"/>
          </a:solidFill>
        </p:spPr>
        <p:txBody>
          <a:bodyPr wrap="square">
            <a:spAutoFit/>
          </a:bodyPr>
          <a:lstStyle/>
          <a:p>
            <a:r>
              <a:rPr lang="es-CO" sz="2800" b="1" dirty="0" smtClean="0">
                <a:solidFill>
                  <a:srgbClr val="FF0000"/>
                </a:solidFill>
              </a:rPr>
              <a:t>    Lea Apo.12:17</a:t>
            </a:r>
            <a:endParaRPr lang="es-CO" sz="28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7830"/>
                                        </p:tgtEl>
                                        <p:attrNameLst>
                                          <p:attrName>style.visibility</p:attrName>
                                        </p:attrNameLst>
                                      </p:cBhvr>
                                      <p:to>
                                        <p:strVal val="visible"/>
                                      </p:to>
                                    </p:set>
                                    <p:anim to="" calcmode="lin" valueType="num">
                                      <p:cBhvr>
                                        <p:cTn id="7" dur="1" fill="hold"/>
                                        <p:tgtEl>
                                          <p:spTgt spid="7783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7832"/>
                                        </p:tgtEl>
                                        <p:attrNameLst>
                                          <p:attrName>style.visibility</p:attrName>
                                        </p:attrNameLst>
                                      </p:cBhvr>
                                      <p:to>
                                        <p:strVal val="visible"/>
                                      </p:to>
                                    </p:set>
                                    <p:anim to="" calcmode="lin" valueType="num">
                                      <p:cBhvr>
                                        <p:cTn id="12" dur="1" fill="hold"/>
                                        <p:tgtEl>
                                          <p:spTgt spid="7783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384376"/>
          </a:xfrm>
        </p:spPr>
        <p:txBody>
          <a:bodyPr>
            <a:normAutofit fontScale="92500" lnSpcReduction="10000"/>
          </a:bodyPr>
          <a:lstStyle/>
          <a:p>
            <a:pPr algn="ctr">
              <a:buNone/>
            </a:pPr>
            <a:r>
              <a:rPr lang="es-CO" b="1" dirty="0" smtClean="0"/>
              <a:t>    </a:t>
            </a:r>
            <a:r>
              <a:rPr lang="es-CO" b="1" dirty="0" smtClean="0">
                <a:solidFill>
                  <a:srgbClr val="FF0000"/>
                </a:solidFill>
              </a:rPr>
              <a:t>Finalmente, el último texto  de este meta dice: “</a:t>
            </a:r>
            <a:r>
              <a:rPr lang="es-CO" dirty="0" smtClean="0"/>
              <a:t>Los aventarás, y los llevará el viento, y los esparcirá el torbellino; pero tú te regocijarás en Jehová, te gloriarás en el Santo de Israel” </a:t>
            </a:r>
            <a:r>
              <a:rPr lang="es-CO" b="1" dirty="0" smtClean="0">
                <a:solidFill>
                  <a:srgbClr val="FF0000"/>
                </a:solidFill>
              </a:rPr>
              <a:t>Isaías 41:16. R V 1960.</a:t>
            </a:r>
          </a:p>
          <a:p>
            <a:endParaRPr lang="es-CO" dirty="0" smtClean="0"/>
          </a:p>
          <a:p>
            <a:pPr algn="ctr">
              <a:buNone/>
            </a:pPr>
            <a:r>
              <a:rPr lang="es-CO" b="1" dirty="0" smtClean="0"/>
              <a:t>     </a:t>
            </a:r>
            <a:r>
              <a:rPr lang="es-CO" b="1" u="sng" dirty="0" smtClean="0"/>
              <a:t>“Los aventarás”</a:t>
            </a:r>
            <a:r>
              <a:rPr lang="es-CO" b="1" dirty="0" smtClean="0"/>
              <a:t> dice Dios.</a:t>
            </a:r>
          </a:p>
        </p:txBody>
      </p:sp>
      <p:sp>
        <p:nvSpPr>
          <p:cNvPr id="4" name="3 Rectángulo"/>
          <p:cNvSpPr/>
          <p:nvPr/>
        </p:nvSpPr>
        <p:spPr>
          <a:xfrm>
            <a:off x="323528" y="3861048"/>
            <a:ext cx="3816424" cy="2862322"/>
          </a:xfrm>
          <a:prstGeom prst="rect">
            <a:avLst/>
          </a:prstGeom>
        </p:spPr>
        <p:txBody>
          <a:bodyPr wrap="square">
            <a:spAutoFit/>
          </a:bodyPr>
          <a:lstStyle/>
          <a:p>
            <a:pPr algn="ctr">
              <a:buNone/>
            </a:pPr>
            <a:r>
              <a:rPr lang="es-CO" sz="3600" dirty="0" smtClean="0">
                <a:solidFill>
                  <a:srgbClr val="0070C0"/>
                </a:solidFill>
              </a:rPr>
              <a:t>Note que la misión asignada por Dios al pueblo de Israel era “</a:t>
            </a:r>
            <a:r>
              <a:rPr lang="es-CO" sz="3600" u="sng" dirty="0" smtClean="0">
                <a:solidFill>
                  <a:srgbClr val="0070C0"/>
                </a:solidFill>
              </a:rPr>
              <a:t>aventar”, no separar. </a:t>
            </a:r>
            <a:r>
              <a:rPr lang="es-CO" sz="3600" dirty="0" smtClean="0">
                <a:solidFill>
                  <a:srgbClr val="0070C0"/>
                </a:solidFill>
              </a:rPr>
              <a:t> </a:t>
            </a:r>
            <a:r>
              <a:rPr lang="es-CO" sz="3600" dirty="0" smtClean="0"/>
              <a:t>    </a:t>
            </a:r>
          </a:p>
        </p:txBody>
      </p:sp>
      <p:pic>
        <p:nvPicPr>
          <p:cNvPr id="2050" name="Picture 2" descr="http://t0.gstatic.com/images?q=tbn:ANd9GcTOzmzHvIF2e6rjYX_SlYtzxOh1YQ53xKrotDEy8rB9RZN-E2sX3Q"/>
          <p:cNvPicPr>
            <a:picLocks noChangeAspect="1" noChangeArrowheads="1"/>
          </p:cNvPicPr>
          <p:nvPr/>
        </p:nvPicPr>
        <p:blipFill>
          <a:blip r:embed="rId2" cstate="print"/>
          <a:srcRect/>
          <a:stretch>
            <a:fillRect/>
          </a:stretch>
        </p:blipFill>
        <p:spPr bwMode="auto">
          <a:xfrm>
            <a:off x="5076056" y="3933056"/>
            <a:ext cx="3528392" cy="2490589"/>
          </a:xfrm>
          <a:prstGeom prst="rect">
            <a:avLst/>
          </a:prstGeom>
          <a:noFill/>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lnSpcReduction="20000"/>
          </a:bodyPr>
          <a:lstStyle/>
          <a:p>
            <a:pPr algn="ctr">
              <a:buNone/>
            </a:pPr>
            <a:r>
              <a:rPr lang="es-CO" dirty="0" smtClean="0"/>
              <a:t>    Note que el texto dice “los” aventarás, como si Dios les hubiese dado el poder de separar el trigo de la paja. Recuerde que estamos hablando en sentido espiritual.</a:t>
            </a:r>
          </a:p>
          <a:p>
            <a:pPr algn="ctr">
              <a:buNone/>
            </a:pPr>
            <a:endParaRPr lang="es-CO" dirty="0" smtClean="0"/>
          </a:p>
          <a:p>
            <a:pPr algn="ctr">
              <a:buNone/>
            </a:pPr>
            <a:r>
              <a:rPr lang="es-CO" sz="3600" dirty="0" smtClean="0">
                <a:solidFill>
                  <a:srgbClr val="FF0000"/>
                </a:solidFill>
              </a:rPr>
              <a:t>¿Cuál es el medio escogido por Dios para “separar” el trigo de la paja?</a:t>
            </a:r>
          </a:p>
          <a:p>
            <a:pPr algn="ctr">
              <a:buNone/>
            </a:pPr>
            <a:endParaRPr lang="es-CO" sz="3600" dirty="0" smtClean="0">
              <a:solidFill>
                <a:srgbClr val="FF0000"/>
              </a:solidFill>
            </a:endParaRPr>
          </a:p>
          <a:p>
            <a:pPr algn="ctr">
              <a:buNone/>
            </a:pPr>
            <a:r>
              <a:rPr lang="es-CO" sz="3600" dirty="0" smtClean="0">
                <a:solidFill>
                  <a:srgbClr val="FF0000"/>
                </a:solidFill>
              </a:rPr>
              <a:t>Marcos 16:15-16.</a:t>
            </a:r>
          </a:p>
          <a:p>
            <a:pPr algn="ctr">
              <a:buNone/>
            </a:pPr>
            <a:r>
              <a:rPr lang="es-CO" sz="3600" baseline="30000" dirty="0" smtClean="0"/>
              <a:t> </a:t>
            </a:r>
            <a:r>
              <a:rPr lang="es-CO" sz="3600" dirty="0" smtClean="0"/>
              <a:t>    Y les dijo: Id por todo el mundo y predicad el evangelio a toda criatura. El que creyere y fuere bautizado, será salvo; mas el que no creyere, será condenado.</a:t>
            </a: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544616" cy="6120680"/>
          </a:xfrm>
        </p:spPr>
        <p:txBody>
          <a:bodyPr>
            <a:normAutofit lnSpcReduction="10000"/>
          </a:bodyPr>
          <a:lstStyle/>
          <a:p>
            <a:pPr algn="ctr">
              <a:buNone/>
            </a:pPr>
            <a:r>
              <a:rPr lang="es-CO" dirty="0" smtClean="0"/>
              <a:t>    Ese “aventar” representa es el predicar el Evangelio de Salvación a los “montes” o sea al mundo.  Y la separación consiste es el aceptar o rechazar a Cristo como el único Salvador. </a:t>
            </a:r>
          </a:p>
          <a:p>
            <a:pPr>
              <a:buNone/>
            </a:pPr>
            <a:endParaRPr lang="es-CO" dirty="0" smtClean="0"/>
          </a:p>
          <a:p>
            <a:pPr algn="ctr">
              <a:buNone/>
            </a:pPr>
            <a:r>
              <a:rPr lang="es-CO" dirty="0" smtClean="0"/>
              <a:t>    Y luego, es a través de las sacudidas, en la vida de cada cristiano como se separa lo utilizable de lo inutilizable. Allí se separa el trigo de la paja. </a:t>
            </a:r>
          </a:p>
        </p:txBody>
      </p:sp>
      <p:pic>
        <p:nvPicPr>
          <p:cNvPr id="79874" name="Picture 2" descr="http://t1.gstatic.com/images?q=tbn:ANd9GcTmgj2R4m43CPcQJ5ug3j9pEH_5aZGMWZe6xSMG5XPtQZ7b6ZtC"/>
          <p:cNvPicPr>
            <a:picLocks noChangeAspect="1" noChangeArrowheads="1"/>
          </p:cNvPicPr>
          <p:nvPr/>
        </p:nvPicPr>
        <p:blipFill>
          <a:blip r:embed="rId2" cstate="print"/>
          <a:srcRect/>
          <a:stretch>
            <a:fillRect/>
          </a:stretch>
        </p:blipFill>
        <p:spPr bwMode="auto">
          <a:xfrm>
            <a:off x="5940152" y="1916832"/>
            <a:ext cx="1656184" cy="1781176"/>
          </a:xfrm>
          <a:prstGeom prst="rect">
            <a:avLst/>
          </a:prstGeom>
          <a:noFill/>
        </p:spPr>
      </p:pic>
      <p:pic>
        <p:nvPicPr>
          <p:cNvPr id="79876" name="Picture 4" descr="http://t3.gstatic.com/images?q=tbn:ANd9GcRnW7uHGo1lDkKgH2BnDKr2yNGmzTLvNXlaBqbwM5ZNlWG3iZBg"/>
          <p:cNvPicPr>
            <a:picLocks noChangeAspect="1" noChangeArrowheads="1"/>
          </p:cNvPicPr>
          <p:nvPr/>
        </p:nvPicPr>
        <p:blipFill>
          <a:blip r:embed="rId3" cstate="print"/>
          <a:srcRect/>
          <a:stretch>
            <a:fillRect/>
          </a:stretch>
        </p:blipFill>
        <p:spPr bwMode="auto">
          <a:xfrm>
            <a:off x="7452320" y="0"/>
            <a:ext cx="1691680" cy="1903140"/>
          </a:xfrm>
          <a:prstGeom prst="rect">
            <a:avLst/>
          </a:prstGeom>
          <a:noFill/>
        </p:spPr>
      </p:pic>
      <p:pic>
        <p:nvPicPr>
          <p:cNvPr id="79878" name="Picture 6" descr="http://t1.gstatic.com/images?q=tbn:ANd9GcRBM5q2spYJ9ud6FKH2RvPI1MiWxG92zfg0BHHCD2rTZkLfd9saaQ"/>
          <p:cNvPicPr>
            <a:picLocks noChangeAspect="1" noChangeArrowheads="1"/>
          </p:cNvPicPr>
          <p:nvPr/>
        </p:nvPicPr>
        <p:blipFill>
          <a:blip r:embed="rId4" cstate="print"/>
          <a:srcRect/>
          <a:stretch>
            <a:fillRect/>
          </a:stretch>
        </p:blipFill>
        <p:spPr bwMode="auto">
          <a:xfrm>
            <a:off x="6444208" y="4149080"/>
            <a:ext cx="2371725" cy="23762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9878"/>
                                        </p:tgtEl>
                                        <p:attrNameLst>
                                          <p:attrName>style.visibility</p:attrName>
                                        </p:attrNameLst>
                                      </p:cBhvr>
                                      <p:to>
                                        <p:strVal val="visible"/>
                                      </p:to>
                                    </p:set>
                                    <p:anim to="" calcmode="lin" valueType="num">
                                      <p:cBhvr>
                                        <p:cTn id="7" dur="1" fill="hold"/>
                                        <p:tgtEl>
                                          <p:spTgt spid="7987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626968" cy="6048672"/>
          </a:xfrm>
        </p:spPr>
        <p:txBody>
          <a:bodyPr>
            <a:normAutofit fontScale="92500" lnSpcReduction="20000"/>
          </a:bodyPr>
          <a:lstStyle/>
          <a:p>
            <a:pPr algn="ctr">
              <a:buNone/>
            </a:pPr>
            <a:r>
              <a:rPr lang="es-CO" dirty="0" smtClean="0"/>
              <a:t>    </a:t>
            </a:r>
            <a:r>
              <a:rPr lang="es-CO" sz="4000" dirty="0" smtClean="0"/>
              <a:t>Primero el trigo era cortado con la hoz, </a:t>
            </a:r>
          </a:p>
          <a:p>
            <a:pPr algn="ctr">
              <a:buNone/>
            </a:pPr>
            <a:endParaRPr lang="es-CO" sz="4000" dirty="0" smtClean="0"/>
          </a:p>
          <a:p>
            <a:pPr algn="ctr">
              <a:buNone/>
            </a:pPr>
            <a:r>
              <a:rPr lang="es-CO" sz="4000" dirty="0" smtClean="0"/>
              <a:t>luego la espiga  era llevado a un lugar donde era trillada para separar el grano de la espiga</a:t>
            </a:r>
          </a:p>
          <a:p>
            <a:pPr algn="ctr">
              <a:buNone/>
            </a:pPr>
            <a:endParaRPr lang="es-CO" sz="4000" dirty="0" smtClean="0"/>
          </a:p>
          <a:p>
            <a:pPr algn="ctr">
              <a:buNone/>
            </a:pPr>
            <a:r>
              <a:rPr lang="es-CO" sz="4000" dirty="0" smtClean="0"/>
              <a:t> y seguidamente el tamo y el trigo eran aventados a fin de separar el grano del tamo.  </a:t>
            </a:r>
          </a:p>
          <a:p>
            <a:pPr>
              <a:buNone/>
            </a:pPr>
            <a:endParaRPr lang="es-CO" dirty="0" smtClean="0"/>
          </a:p>
          <a:p>
            <a:endParaRPr lang="es-CO" dirty="0"/>
          </a:p>
        </p:txBody>
      </p:sp>
      <p:pic>
        <p:nvPicPr>
          <p:cNvPr id="1026" name="Picture 2" descr="http://t0.gstatic.com/images?q=tbn:ANd9GcSvsQY7TJj0RBncL0nqGX4rczYEzidMblmiu4Ma-lreZSobtgds-g"/>
          <p:cNvPicPr>
            <a:picLocks noChangeAspect="1" noChangeArrowheads="1"/>
          </p:cNvPicPr>
          <p:nvPr/>
        </p:nvPicPr>
        <p:blipFill>
          <a:blip r:embed="rId2" cstate="print"/>
          <a:srcRect/>
          <a:stretch>
            <a:fillRect/>
          </a:stretch>
        </p:blipFill>
        <p:spPr bwMode="auto">
          <a:xfrm>
            <a:off x="6156176" y="4725144"/>
            <a:ext cx="2987824" cy="1800200"/>
          </a:xfrm>
          <a:prstGeom prst="rect">
            <a:avLst/>
          </a:prstGeom>
          <a:noFill/>
        </p:spPr>
      </p:pic>
      <p:pic>
        <p:nvPicPr>
          <p:cNvPr id="1028" name="Picture 4" descr="http://t3.gstatic.com/images?q=tbn:ANd9GcSuw0v9tJsAGRUZBdf8cK6ooK2Q2CV7toBBhkOHFr3rM1_zOu99"/>
          <p:cNvPicPr>
            <a:picLocks noChangeAspect="1" noChangeArrowheads="1"/>
          </p:cNvPicPr>
          <p:nvPr/>
        </p:nvPicPr>
        <p:blipFill>
          <a:blip r:embed="rId3" cstate="print"/>
          <a:srcRect/>
          <a:stretch>
            <a:fillRect/>
          </a:stretch>
        </p:blipFill>
        <p:spPr bwMode="auto">
          <a:xfrm>
            <a:off x="6156176" y="2348880"/>
            <a:ext cx="2987824" cy="2232248"/>
          </a:xfrm>
          <a:prstGeom prst="rect">
            <a:avLst/>
          </a:prstGeom>
          <a:noFill/>
        </p:spPr>
      </p:pic>
      <p:pic>
        <p:nvPicPr>
          <p:cNvPr id="1030" name="Picture 6" descr="http://t0.gstatic.com/images?q=tbn:ANd9GcQiIwwlHUeGUC_Tl8YYcXReBecYXXOx7z6Oi630iJfVpDNGhw58"/>
          <p:cNvPicPr>
            <a:picLocks noChangeAspect="1" noChangeArrowheads="1"/>
          </p:cNvPicPr>
          <p:nvPr/>
        </p:nvPicPr>
        <p:blipFill>
          <a:blip r:embed="rId4" cstate="print"/>
          <a:srcRect/>
          <a:stretch>
            <a:fillRect/>
          </a:stretch>
        </p:blipFill>
        <p:spPr bwMode="auto">
          <a:xfrm>
            <a:off x="6156176" y="476672"/>
            <a:ext cx="2733675" cy="1676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to="" calcmode="lin" valueType="num">
                                      <p:cBhvr>
                                        <p:cTn id="7" dur="1" fill="hold"/>
                                        <p:tgtEl>
                                          <p:spTgt spid="102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100"/>
                                        <p:tgtEl>
                                          <p:spTgt spid="1026"/>
                                        </p:tgtEl>
                                      </p:cBhvr>
                                    </p:animEffect>
                                    <p:anim calcmode="lin" valueType="num">
                                      <p:cBhvr>
                                        <p:cTn id="18" dur="400" fill="hold"/>
                                        <p:tgtEl>
                                          <p:spTgt spid="1026"/>
                                        </p:tgtEl>
                                        <p:attrNameLst>
                                          <p:attrName>ppt_x</p:attrName>
                                        </p:attrNameLst>
                                      </p:cBhvr>
                                      <p:tavLst>
                                        <p:tav tm="0">
                                          <p:val>
                                            <p:strVal val="#ppt_x"/>
                                          </p:val>
                                        </p:tav>
                                        <p:tav tm="100000">
                                          <p:val>
                                            <p:strVal val="#ppt_x"/>
                                          </p:val>
                                        </p:tav>
                                      </p:tavLst>
                                    </p:anim>
                                    <p:anim calcmode="lin" valueType="num">
                                      <p:cBhvr>
                                        <p:cTn id="19" dur="400" fill="hold"/>
                                        <p:tgtEl>
                                          <p:spTgt spid="1026"/>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100"/>
                                        <p:tgtEl>
                                          <p:spTgt spid="3">
                                            <p:txEl>
                                              <p:pRg st="4" end="4"/>
                                            </p:txEl>
                                          </p:spTgt>
                                        </p:tgtEl>
                                      </p:cBhvr>
                                    </p:animEffect>
                                    <p:anim calcmode="lin" valueType="num">
                                      <p:cBhvr>
                                        <p:cTn id="27"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8"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06888" cy="3744415"/>
          </a:xfrm>
          <a:solidFill>
            <a:schemeClr val="tx2">
              <a:lumMod val="20000"/>
              <a:lumOff val="80000"/>
            </a:schemeClr>
          </a:solidFill>
        </p:spPr>
        <p:txBody>
          <a:bodyPr>
            <a:normAutofit lnSpcReduction="10000"/>
          </a:bodyPr>
          <a:lstStyle/>
          <a:p>
            <a:pPr algn="ctr">
              <a:buNone/>
            </a:pPr>
            <a:r>
              <a:rPr lang="es-CO" dirty="0" smtClean="0"/>
              <a:t>    </a:t>
            </a:r>
            <a:r>
              <a:rPr lang="es-CO" sz="4000" dirty="0" smtClean="0"/>
              <a:t>En el día del juicio divino, cuando Dios se levante para trillar la tierra, los impíos serán como el tamo sin valor.</a:t>
            </a:r>
            <a:endParaRPr lang="es-CO" sz="4000" dirty="0"/>
          </a:p>
        </p:txBody>
      </p:sp>
      <p:pic>
        <p:nvPicPr>
          <p:cNvPr id="81922" name="Picture 2" descr="http://www.bibleuniversity.com/images/CourseID1/lesson03-01.jpg"/>
          <p:cNvPicPr>
            <a:picLocks noChangeAspect="1" noChangeArrowheads="1"/>
          </p:cNvPicPr>
          <p:nvPr/>
        </p:nvPicPr>
        <p:blipFill>
          <a:blip r:embed="rId2" cstate="print"/>
          <a:srcRect/>
          <a:stretch>
            <a:fillRect/>
          </a:stretch>
        </p:blipFill>
        <p:spPr bwMode="auto">
          <a:xfrm>
            <a:off x="5508104" y="0"/>
            <a:ext cx="3384376" cy="3068960"/>
          </a:xfrm>
          <a:prstGeom prst="rect">
            <a:avLst/>
          </a:prstGeom>
          <a:noFill/>
        </p:spPr>
      </p:pic>
      <p:sp>
        <p:nvSpPr>
          <p:cNvPr id="5" name="4 Rectángulo"/>
          <p:cNvSpPr/>
          <p:nvPr/>
        </p:nvSpPr>
        <p:spPr>
          <a:xfrm>
            <a:off x="5508104" y="3284984"/>
            <a:ext cx="3312368" cy="1015663"/>
          </a:xfrm>
          <a:prstGeom prst="rect">
            <a:avLst/>
          </a:prstGeom>
          <a:solidFill>
            <a:srgbClr val="FFFF00"/>
          </a:solidFill>
        </p:spPr>
        <p:txBody>
          <a:bodyPr wrap="square">
            <a:spAutoFit/>
          </a:bodyPr>
          <a:lstStyle/>
          <a:p>
            <a:pPr algn="ctr"/>
            <a:r>
              <a:rPr lang="es-CO" sz="2000" dirty="0" smtClean="0">
                <a:solidFill>
                  <a:srgbClr val="FF0000"/>
                </a:solidFill>
              </a:rPr>
              <a:t>Salmo1:4. </a:t>
            </a:r>
            <a:r>
              <a:rPr lang="es-CO" sz="2000" dirty="0" smtClean="0"/>
              <a:t>No así con los malos, que son como la paja que arrebata el viento.</a:t>
            </a:r>
            <a:endParaRPr lang="es-CO" sz="2000" dirty="0"/>
          </a:p>
        </p:txBody>
      </p:sp>
      <p:sp>
        <p:nvSpPr>
          <p:cNvPr id="6" name="5 Rectángulo"/>
          <p:cNvSpPr/>
          <p:nvPr/>
        </p:nvSpPr>
        <p:spPr>
          <a:xfrm>
            <a:off x="251520" y="4653136"/>
            <a:ext cx="8640960" cy="1815882"/>
          </a:xfrm>
          <a:prstGeom prst="rect">
            <a:avLst/>
          </a:prstGeom>
          <a:solidFill>
            <a:schemeClr val="accent1">
              <a:lumMod val="20000"/>
              <a:lumOff val="80000"/>
            </a:schemeClr>
          </a:solidFill>
        </p:spPr>
        <p:txBody>
          <a:bodyPr wrap="square">
            <a:spAutoFit/>
          </a:bodyPr>
          <a:lstStyle/>
          <a:p>
            <a:pPr algn="ctr"/>
            <a:r>
              <a:rPr lang="es-CO" sz="2800" dirty="0" smtClean="0"/>
              <a:t> Porque he aquí, viene el día ardiente como un horno, y todos los soberbios y todos los que hacen maldad serán estopa; aquel día que vendrá los abrasará, ha dicho Jehová de los ejércitos, y no les dejará ni raíz ni rama </a:t>
            </a:r>
            <a:r>
              <a:rPr lang="es-CO" sz="2800" dirty="0" smtClean="0">
                <a:solidFill>
                  <a:srgbClr val="FF0000"/>
                </a:solidFill>
              </a:rPr>
              <a:t>Mal. 4:1</a:t>
            </a:r>
            <a:r>
              <a:rPr lang="es-CO" dirty="0" smtClean="0">
                <a:solidFill>
                  <a:srgbClr val="FF0000"/>
                </a:solidFill>
              </a:rPr>
              <a:t> </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
                                        <p:tgtEl>
                                          <p:spTgt spid="6"/>
                                        </p:tgtEl>
                                      </p:cBhvr>
                                    </p:animEffect>
                                    <p:anim calcmode="lin" valueType="num">
                                      <p:cBhvr>
                                        <p:cTn id="17" dur="400" fill="hold"/>
                                        <p:tgtEl>
                                          <p:spTgt spid="6"/>
                                        </p:tgtEl>
                                        <p:attrNameLst>
                                          <p:attrName>ppt_x</p:attrName>
                                        </p:attrNameLst>
                                      </p:cBhvr>
                                      <p:tavLst>
                                        <p:tav tm="0">
                                          <p:val>
                                            <p:strVal val="#ppt_x"/>
                                          </p:val>
                                        </p:tav>
                                        <p:tav tm="100000">
                                          <p:val>
                                            <p:strVal val="#ppt_x"/>
                                          </p:val>
                                        </p:tav>
                                      </p:tavLst>
                                    </p:anim>
                                    <p:anim calcmode="lin" valueType="num">
                                      <p:cBhvr>
                                        <p:cTn id="18" dur="400" fill="hold"/>
                                        <p:tgtEl>
                                          <p:spTgt spid="6"/>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760640" cy="6192688"/>
          </a:xfrm>
        </p:spPr>
        <p:txBody>
          <a:bodyPr>
            <a:normAutofit fontScale="85000" lnSpcReduction="20000"/>
          </a:bodyPr>
          <a:lstStyle/>
          <a:p>
            <a:pPr algn="ctr">
              <a:buNone/>
            </a:pPr>
            <a:r>
              <a:rPr lang="es-CO" dirty="0" smtClean="0"/>
              <a:t>   </a:t>
            </a:r>
            <a:r>
              <a:rPr lang="es-CO" sz="3800" dirty="0" smtClean="0"/>
              <a:t> </a:t>
            </a:r>
            <a:r>
              <a:rPr lang="es-CO" sz="3800" dirty="0" smtClean="0">
                <a:solidFill>
                  <a:srgbClr val="FF0000"/>
                </a:solidFill>
              </a:rPr>
              <a:t>Mat.3:12</a:t>
            </a:r>
            <a:r>
              <a:rPr lang="es-CO" sz="3800" dirty="0" smtClean="0"/>
              <a:t>. Su aventador está en su mano, y limpiará su era; y recogerá su trigo en el granero, y quemará la paja en fuego que nunca se apagará.</a:t>
            </a:r>
          </a:p>
          <a:p>
            <a:endParaRPr lang="es-CO" sz="3800" dirty="0" smtClean="0"/>
          </a:p>
          <a:p>
            <a:pPr algn="ctr">
              <a:buNone/>
            </a:pPr>
            <a:r>
              <a:rPr lang="es-CO" sz="3800" dirty="0" smtClean="0"/>
              <a:t>    </a:t>
            </a:r>
            <a:r>
              <a:rPr lang="es-CO" sz="4200" dirty="0" smtClean="0">
                <a:solidFill>
                  <a:srgbClr val="FF0000"/>
                </a:solidFill>
              </a:rPr>
              <a:t>Mat.13:41,42,</a:t>
            </a:r>
            <a:r>
              <a:rPr lang="es-CO" sz="3800" dirty="0" smtClean="0"/>
              <a:t>. Enviará el Hijo del Hombre a sus ángeles, y recogerán de su reino a todos los que sirven de tropiezo, y a los que hacen iniquidad, y los echarán en el horno de fuego; allí será el lloro y el crujir de dientes. </a:t>
            </a:r>
          </a:p>
          <a:p>
            <a:pPr algn="ctr">
              <a:buNone/>
            </a:pPr>
            <a:endParaRPr lang="es-CO" dirty="0" smtClean="0"/>
          </a:p>
        </p:txBody>
      </p:sp>
      <p:pic>
        <p:nvPicPr>
          <p:cNvPr id="83970" name="Picture 2" descr="http://4.bp.blogspot.com/_THtZkv5TtsE/TS6utT9kuWI/AAAAAAAADoQ/U45Flh3Q8i0/s1600/infierno.jpg"/>
          <p:cNvPicPr>
            <a:picLocks noChangeAspect="1" noChangeArrowheads="1"/>
          </p:cNvPicPr>
          <p:nvPr/>
        </p:nvPicPr>
        <p:blipFill>
          <a:blip r:embed="rId2" cstate="print"/>
          <a:srcRect/>
          <a:stretch>
            <a:fillRect/>
          </a:stretch>
        </p:blipFill>
        <p:spPr bwMode="auto">
          <a:xfrm>
            <a:off x="6012160" y="1196752"/>
            <a:ext cx="3131840" cy="47525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to="" calcmode="lin" valueType="num">
                                      <p:cBhvr>
                                        <p:cTn id="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184576" cy="6120680"/>
          </a:xfrm>
        </p:spPr>
        <p:txBody>
          <a:bodyPr>
            <a:noAutofit/>
          </a:bodyPr>
          <a:lstStyle/>
          <a:p>
            <a:pPr algn="ctr">
              <a:buNone/>
            </a:pPr>
            <a:r>
              <a:rPr lang="es-CO" sz="4800" dirty="0" smtClean="0"/>
              <a:t> Entonces los justos resplandecerán como el sol en el reino de su Padre. El que tiene oídos para oír, oiga </a:t>
            </a:r>
            <a:r>
              <a:rPr lang="es-CO" sz="4800" dirty="0" smtClean="0">
                <a:solidFill>
                  <a:srgbClr val="FF0000"/>
                </a:solidFill>
              </a:rPr>
              <a:t>(verso 43). </a:t>
            </a:r>
          </a:p>
          <a:p>
            <a:pPr algn="ctr">
              <a:buNone/>
            </a:pPr>
            <a:endParaRPr lang="es-CO" sz="4000" dirty="0" smtClean="0"/>
          </a:p>
        </p:txBody>
      </p:sp>
      <p:pic>
        <p:nvPicPr>
          <p:cNvPr id="82946" name="Picture 2" descr="http://t3.gstatic.com/images?q=tbn:ANd9GcQQc7Ehzhd_yUEhKnNvYRBlRmftfV_1Wj99wdamGPZB5EFpjBTR-w"/>
          <p:cNvPicPr>
            <a:picLocks noChangeAspect="1" noChangeArrowheads="1"/>
          </p:cNvPicPr>
          <p:nvPr/>
        </p:nvPicPr>
        <p:blipFill>
          <a:blip r:embed="rId2" cstate="print"/>
          <a:srcRect/>
          <a:stretch>
            <a:fillRect/>
          </a:stretch>
        </p:blipFill>
        <p:spPr bwMode="auto">
          <a:xfrm>
            <a:off x="5508104" y="1052736"/>
            <a:ext cx="3384376" cy="3917032"/>
          </a:xfrm>
          <a:prstGeom prst="rect">
            <a:avLst/>
          </a:prstGeom>
          <a:noFill/>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06888" cy="6192688"/>
          </a:xfrm>
        </p:spPr>
        <p:txBody>
          <a:bodyPr>
            <a:normAutofit/>
          </a:bodyPr>
          <a:lstStyle/>
          <a:p>
            <a:pPr algn="ctr">
              <a:buNone/>
            </a:pPr>
            <a:r>
              <a:rPr lang="es-CO" sz="4000" dirty="0" smtClean="0"/>
              <a:t>Allí se cumplirá la promesa hecha por Dios a los creyente de todos los siglos por medio de Isaías: “</a:t>
            </a:r>
            <a:r>
              <a:rPr lang="es-CO" sz="4000" dirty="0" smtClean="0">
                <a:solidFill>
                  <a:srgbClr val="0070C0"/>
                </a:solidFill>
              </a:rPr>
              <a:t>pero tú te regocijarás en Jehová, te gloriarás en el Santo de Israel”</a:t>
            </a:r>
            <a:r>
              <a:rPr lang="es-CO" sz="4000" dirty="0" smtClean="0"/>
              <a:t> </a:t>
            </a:r>
            <a:r>
              <a:rPr lang="es-CO" sz="4000" b="1" dirty="0" smtClean="0">
                <a:solidFill>
                  <a:srgbClr val="FF0000"/>
                </a:solidFill>
              </a:rPr>
              <a:t>Isaías 41:16. </a:t>
            </a:r>
          </a:p>
        </p:txBody>
      </p:sp>
      <p:pic>
        <p:nvPicPr>
          <p:cNvPr id="84994" name="Picture 2" descr="http://t1.gstatic.com/images?q=tbn:ANd9GcQLM8-8eUoqgq42RKnnFWr2bOyW_xJPAaLdh33mE4t3UgJNlYjJGw"/>
          <p:cNvPicPr>
            <a:picLocks noChangeAspect="1" noChangeArrowheads="1"/>
          </p:cNvPicPr>
          <p:nvPr/>
        </p:nvPicPr>
        <p:blipFill>
          <a:blip r:embed="rId2" cstate="print"/>
          <a:srcRect/>
          <a:stretch>
            <a:fillRect/>
          </a:stretch>
        </p:blipFill>
        <p:spPr bwMode="auto">
          <a:xfrm>
            <a:off x="5724128" y="764704"/>
            <a:ext cx="3168352" cy="4752528"/>
          </a:xfrm>
          <a:prstGeom prst="rect">
            <a:avLst/>
          </a:prstGeom>
          <a:noFill/>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a:bodyPr>
          <a:lstStyle/>
          <a:p>
            <a:r>
              <a:rPr lang="es-CO" sz="4800" b="1" dirty="0" smtClean="0"/>
              <a:t>¿Qué representa la “piedra?</a:t>
            </a:r>
            <a:endParaRPr lang="es-CO" sz="4800" b="1" dirty="0"/>
          </a:p>
        </p:txBody>
      </p:sp>
      <p:sp>
        <p:nvSpPr>
          <p:cNvPr id="3" name="2 Marcador de contenido"/>
          <p:cNvSpPr>
            <a:spLocks noGrp="1"/>
          </p:cNvSpPr>
          <p:nvPr>
            <p:ph idx="1"/>
          </p:nvPr>
        </p:nvSpPr>
        <p:spPr>
          <a:xfrm>
            <a:off x="251520" y="1600200"/>
            <a:ext cx="5976664" cy="4997152"/>
          </a:xfrm>
        </p:spPr>
        <p:txBody>
          <a:bodyPr>
            <a:normAutofit fontScale="85000" lnSpcReduction="20000"/>
          </a:bodyPr>
          <a:lstStyle/>
          <a:p>
            <a:pPr algn="ctr">
              <a:buNone/>
            </a:pPr>
            <a:r>
              <a:rPr lang="es-CO" dirty="0" smtClean="0"/>
              <a:t> </a:t>
            </a:r>
            <a:r>
              <a:rPr lang="es-CO" dirty="0" smtClean="0"/>
              <a:t>   Primero. A Cristo que en su segunda venida pone punto final a este conflicto entre el bien y el mal.</a:t>
            </a:r>
          </a:p>
          <a:p>
            <a:pPr algn="ctr">
              <a:buNone/>
            </a:pPr>
            <a:r>
              <a:rPr lang="es-CO" dirty="0" smtClean="0"/>
              <a:t>   </a:t>
            </a:r>
          </a:p>
          <a:p>
            <a:pPr algn="ctr">
              <a:buNone/>
            </a:pPr>
            <a:r>
              <a:rPr lang="es-CO" dirty="0" smtClean="0"/>
              <a:t> Segundo. </a:t>
            </a:r>
            <a:r>
              <a:rPr lang="es-CO" b="1" dirty="0" smtClean="0">
                <a:solidFill>
                  <a:srgbClr val="FF0000"/>
                </a:solidFill>
              </a:rPr>
              <a:t>Jeremías </a:t>
            </a:r>
            <a:r>
              <a:rPr lang="es-CO" b="1" dirty="0" smtClean="0">
                <a:solidFill>
                  <a:srgbClr val="FF0000"/>
                </a:solidFill>
              </a:rPr>
              <a:t>51:25 </a:t>
            </a:r>
            <a:r>
              <a:rPr lang="es-CO" dirty="0" smtClean="0"/>
              <a:t>dice que los “</a:t>
            </a:r>
            <a:r>
              <a:rPr lang="es-CO" dirty="0" smtClean="0">
                <a:solidFill>
                  <a:srgbClr val="0070C0"/>
                </a:solidFill>
              </a:rPr>
              <a:t>montes</a:t>
            </a:r>
            <a:r>
              <a:rPr lang="es-CO" dirty="0" smtClean="0"/>
              <a:t>” representan a la humanidad que se reveló contra Dios. Daniel 2:35 dice “</a:t>
            </a:r>
            <a:r>
              <a:rPr lang="es-CO" u="sng" dirty="0" smtClean="0">
                <a:solidFill>
                  <a:srgbClr val="0070C0"/>
                </a:solidFill>
              </a:rPr>
              <a:t>pero la piedra que hirió a la estatua llego a ser un gran monte, que llenó toda la tierra”.</a:t>
            </a:r>
            <a:r>
              <a:rPr lang="es-CO" dirty="0" smtClean="0"/>
              <a:t> O sea, que representa a los redimidos de toda a humanidad, que llenarán la tierra nueva por la eternidad.</a:t>
            </a:r>
            <a:endParaRPr lang="es-CO" dirty="0"/>
          </a:p>
        </p:txBody>
      </p:sp>
      <p:sp>
        <p:nvSpPr>
          <p:cNvPr id="1026" name="AutoShape 2" descr="data:image/jpeg;base64,/9j/4AAQSkZJRgABAQAAAQABAAD/2wBDAAkGBwgHBgkIBwgKCgkLDRYPDQwMDRsUFRAWIB0iIiAdHx8kKDQsJCYxJx8fLT0tMTU3Ojo6Iys/RD84QzQ5Ojf/2wBDAQoKCg0MDRoPDxo3JR8lNzc3Nzc3Nzc3Nzc3Nzc3Nzc3Nzc3Nzc3Nzc3Nzc3Nzc3Nzc3Nzc3Nzc3Nzc3Nzc3Nzf/wAARCACLALoDASIAAhEBAxEB/8QAHAAAAgMAAwEAAAAAAAAAAAAABQYDBAcAAQII/8QAOhAAAgEDAwEFBgMIAgIDAAAAAQIDAAQRBRIhMQYTQVFhFCIycYGRI6GxBxVCUmLB0fBy4cLSQ2ST/8QAGQEAAwEBAQAAAAAAAAAAAAAAAgMEAQAF/8QAIhEAAgMAAwADAAMBAAAAAAAAAAECAxESITEEE0EUIjJR/9oADAMBAAIRAxEAPwAd+0/9o2p6jqVxpWi3T2mnQMY2lgYrJO6nDe8OQueMDrg84NIum37xyb3kZ3OCzOSSfqalGlysuVBKjnrUK6ad+5TgDmoZ2wsWNnrV1qv/ACG1vZHlV04+dP8A2XvzfRFJoyNg6joaTdDsO+dFkUMnielaNpVjFbIoiwoxyK8q1pvEWRTzssgMgPGR4V7gRB/DgmrKxqeD9qlWAfwqc/KhjBs7nhVMTMQAMjNdTWKSDlRVmW4t7YfjSAsP4V5P2pe7Q9rJNNDJBaqsgHLyMCEHrjgfWqIUtiZ3JF/UdOt7WyM05CAdCaR73WogJBpgCqqZeb4QB57vp4c0rdoe1N7qtwe/lZolOe7MnBPn/wBUuXeoXdxEIHl/CAwEUYAFehTTnpLP5En0gzqXap52QQjvHQkrcTDknzC+AH386WLhnkkZ5HZ2PJZyST8zXoRkeFdMnNVJJeErfL0r4q/YXSxBY3LoA25ZIzgq3nVcxE84P2riRHdjaftRaKUDZuxeuWt3bxx6pIBt49oYdf8Al/mnzUbZe7WKEAqRkEeNfOen3s9go7mRkJ8PD6inDs1+0S60xkivIGurMDBjVuQfNT4fKl8u+ymE2lhokunf0/FUDad/RV3Qe1fZ3tA/s9lerHdNwLe5Gxz/AMcnDfQ5piOnhSCwxIfA0WrBsXEAW2nMAuOBV72FNoyMmiaW3O0g8V6aHacCp7Icux6mkB5tPDjIXBFC7y2kLYXOR5U1TQttxQm7iZCR4GgVehqaZBompXunSrukeWDOGids/bPSnxJldFdWQhgCDWbyrITgZ86K2r3AtoRvbhF8fSmxUl0SXUxm9RkJuiYYoXVUCDqvj86rQxmSQhOpPFdzabeWrKZ4XCt0PXP2oxpsMCRJujIOc7ia8plyWhvQ7J4YlEuSx5+lMGnysWy3AHnUemNFIqd4Aqgct6VnH7RdZu11aSzs5DFbqAv4Tct5E+tdXR9jOnaoLDRNW7W6fpTiCORZ7l+kacn8qk064v8AU2Ml3MYLM5ACDG7H51nnZzT7mwDavr0QglCqytcHDFcDBC9Rnk9M8dOlT6t20ng2R6dcjaGDkrHnd45BP2PHPNXQoUekQzu0ebwp7WVQrFBAroQ4ODIuGZyT1ABUepJrJ+2GqS3188MZxDuDgZ5HHIPh9KK3HauXUtJltptyTNcpKki8FlAbIOOAM7SMeuaXI7I7yTkk81XVTKT8JpXYUorYscHJ54qwLDyFGbS0UMMrVyWz2v8ADirI/GZM/k4Lv7vLcbftUn7qBx7tMMVuA6jb481ae0XfgDoaP+M/wD7xYXRjgEqRUqaQVGdtNMkKqdmOR1qSK1RxyOtJnRNDoXpsS7nT2zwBVCW3khJAxin2eyQ5wuaC39gME7eM0qUOh6kmLMsjd1hgHHipAxTb2H7c3uhXSI9xLNYMcSQSuSFH9Oen0pdvLTavFCyWjOACKW4YjdTPrLS9RtNWtw1m21gASh6/P1FWltsEluaw/wDZbrkzrc2C3DpLCBNA2Ph5AZc+pxwcda2Ls/r8GqxKkpSK6yd0YbIJB8Cf0rPUDycS7NCuKHzWqM3U0XlUEHHOPAVTlTBrOOD6pgmSxXnn8qtQ2qiFAeoUVK6kg1Io90fKuHaIpgVj+O28fynoKjltLWNAzLEEHI3nA+9VFvpLnHd7T/akn9oOuYZbGIhxtDHnp55FeXVU7HiH2WfWtY43Op2yDuLa4Rypwe7OQCOMGhWgTaXpc+pa28kN3ewxPKDgFVIIBUeR9ay/97XHs3cBsDK+8vBwOleLWWXayrIQrjEgH8Y9a9Gr4vH9ILPk6F9T1O+127e5vZncFziPdlU5/PoK9WtkCfeBwfGu9Pi5BxweMUxQWO5N69B1B6V6FVSIrLm+kDoLQpxt+RonFab0X3efGr9pa5XYwH+KKWVntbaVHTkVVsYIUoyl6CIrMqw93xolLZZSNtvUUUjswFAYD3Tx8qvm0U2oGOQaW7hqoQuW9jmYAr0GTXv2Uh2cgYXk0eW2CgkAfCKjmtCIdq4yetbG8J0LBaKOzg4zmp5JVRRGv1NEHtjGhYKQ3QUNktmL8AnnrTlbGXTJp0Ndo5Gu4kedeby2Hd4wM4qbC24KdW8/KvALHrz86RdUvUdVa11IXNQsx5UtX1sUBGeBT3fw7ugpX1GAnd0qZR0s5JLRejkaCVXikdGDAgg9CDkH6Hmth0q8GudnVuVA72eMLcorAF324LDyzWP3ce0+npRbspr13YXdtawviMS5Ck4BJ8D50mccN3UaXpXaPWOz1zHHcahNeWTqRFHenLFgPg3fEDxxkmnrst2s0/tRA3speG4Q4ktpfiHqD4j1+/NZp+9bO+eVVVTJ3i+024BcBvNT4EenXpwQaLdiYo7PtJb3LTMvtHDMcAHge648D5EcGgTemxeM1JoeDxXpY8KBjoKnZlwCpBB8jXW8VuDFJsxfUJJ9NlSyt9ok9lNxdStjEac4H5dax69kMjbnZy5+Iuckn51oXbB7251uztiSIHgKsy8BkyThj4/P+qs5uSe8k3KFO8+6PD0pfxoJLQvlTbeEFEdOXLDPShwo1pMYLpnpuGaqRGxo0uxZ41ZADnpTVbaaYSNpJKrkr5/7g1V7P2rIAZMBhjcfDnk4+wpxtbUmDMmFldST4hR0GT8qcrGgY196D00s7yqryjbT6miENrtALLgA4yepooTHucqPe7vvRx0G5h/epZbcELGgJ7sDJA9M0uU22OXQNEQJBAx1qWJQu5W+dcuN8eCq52gZ9f8AeagikaQnC5J4x5Vig5MJzSPZCkgDxrmwMzEYx5VC7tFIBIpAPGfKrNmrSthQSMZzijlW4IyNqkVbiESqR6dKpTWXdcAE+BI86YRAF3b8AKc9OpB/6rtbVO8K9T3+Dkdc80uLaGNpii+nSNGsi7snnB+v+KjlsJIZY0brICR6Aef3pqvUXLKpAZBwo65G4D9ahvbZSIWhRsNEevgu3/qnK9/5ZJOlN6KU9sxibjLAZIpW1SD4sDjqDT0yxtLKGyPdDnPIwaXNUtmVZN6YATOPHAJrnh24Z/foQxyOlDOe9904NNGp2wdVccDGenWly6jCTEAcg8UqYcG9NU7F2kb6El13aqZk54yfU/LOKd9C0SF7BpLmNJCs2zI4DHjJHpnpSz2Bjhj7O9w1wZtkywmQrgZONoHoMgeuK0ywRYbXu4ATtfkkdTx1pUUNS/SDTdTt4Lr92SPtYMe744+WaPBePi/KkyzspLzXppWIVI7gjLHjHn86b/xPBgR4V2naYb2tgV9NNyGYSQAsuMZOf96Vk103eTO46Mc48ia2PvEeJojtbjBDc81j99byWlzLbzcSRsQ3rSfj+D/lrxldBlqYNHhZpYUHBLDny8aAwkd4M9KbezKK98CWGAhPy4qpIhY/9nVdpWVxkJGzjPQ9MU12CPLbl2j5d1yGPX+b8hSvp7PbLCETJlgBYZ+Ikc4+qim3TGZtNgkmdsiM5wOdztgflWtawoPCZHd5N8oUMZmjcE8Y6gfp969vcALI+QrngYOcH/RVC5mVb2ESbhm4cEY4xlQv96qR3AMcm59pyRnPlxWxrbNc+glI/Er7t4IBy3kOgrvTFiBllcqNsZcq3TgUP7qW53tESURcbi2AOB/ejfZm2k7sXcqqQRsjVXDHr7xyDimSajF99i3yck/wpmSG/wBLjug8TkSsp2cZAAP/AJVHHcCPYq5UeP2NHNYtLVrIoVCDcXjGNoZiDlfkf8Ul99IwAfdx8JI8KKhOUMZs5ZNyQwRzrtZmyc9AfMmrd24i3FQd67Xx/VQTvkMcXvbm3KCOnj5VZMplZ0eQhnlCRgGgnWHGzouakFiJOz3znp5tnNUrg90scxyyez7EUdc85rl3MpvJWfhIwRg+ZwBUGq3DG2thtKF41xtHDZ4GaXwaaNUtKBjY2UPu7t8qxSMPDgH/ACKXLsuxn71+A5RQejEk00TSJBp1y0IbdHKpUDqWBGPv0+tJk8a3F6YbfeU7x8l/LPJH++Aok9lgD8A+pR5hjUj3lODj05pU1MYnYgeuKbNQl725VU4UFifkOn6UryNvuxIY96lvgDFcj5+FBJmwRqHYTTItOtLW2uZi73zRXMaHhRtIIP3wPtWxRxGKJUJy3Vj5n/RWd9lETVrv94NIjCLuVt4wuDHEmCcr4HdxjnjBrThEs8akk5YhueCMUEPBnLCjp1nHApjCKDneceZ5ojz5177kISQOvJrvbXNHckz5+MTRMHJz9aUe3lsPbYJo48BoSXYeODjNaKht5Il3bWz6Ul/tLtpIDZyRKPZ2jKbgepznBqWiXZd8hbAQ4x7wz0pn0CTYsjD4im1fqcUrgkEUd0RwG2P7wKkD5+FXRPLl0jVNKZLuxsp2kCzWjCOUeYzjd8snNMsrkaVaouAs1wyuwHgMgEGkPs/cGKQSSZaIvsZWAGPdHUeXWmfV7xP3bYWdnKGjVO83qc5B4FFWtnh021FPTl5eh7jvAwUI/GSMkDx+tTac0Mjqu0PuP8fFL5iVSZdrvjqobpnFWrOX8RM5DZGGAzireCSEqbbHYvHplss3cggc5xlTz6dOPOuaHqRup7naqJbxOGjCgDryenFCbrVpo4DvKAqdpEGA2Pr0/wCqgm1tzbIiPJsByHH4bk+uOD8yKVGly/OzpW8X2xt1R2GkS3KRo5jKyhZMlRg4PHyyfpQqGS11FTm2iibklgchR4UHs9fnjBhk7yRD1E7Fx06YHzqIaiXtvZ444Y1BzlY8ZPlwKOFLisZkrtWolvYobeYqjbsn3WXpVeOSQuHt/wAUq2eOSDVQtJnZJhsDjdgYqS2VpD3VpE3v9D4k02UYpdgQlJknfM94sd1vCtLubI6+n51PdXhu5YDxgAEjHw4Febq0ks1YX95GWUAmNBuOaFNOEmCpD7/AAV80nIyWodycWEpcy6TcBCd/eRyfMBlOfypWvLh7UyQQMoTnfIerAjJx6ZotrNzHBBLEt0RIQsbbE3MwXnaORjJPU+dJ97MZI2PTuznls5z0+lTccloxy2JTu7gRyKSOWBUgdcGgwIe+jWMk++Bx4Vf1IbI1kmKqzL/DnA+p8aF2EM93cSLboxdI2kO1sEAdSKXbmG0v8PoLsFpEtjpixZYLK3LkbcDz+vAFaFE7FdzgA/pS52Lvf3x2dsL9trAqCqoMDI4BNHnz1xisgv6jM1krT4Nc78VRkkIzyPrXBKcDla1oPgjEbW7SIhT0HhVDte8d7pTIUYsjDaBz14quneudzAgVditO8Us7BYwMsxPQeJ+lQUpaX2drDL5VKOyMACOo8qvaXMY3BB5zmqlzzJIwOQzEj19a6t2xKozxmvQieTJGhaVqDJIzrgsvve8c88j65FG9SeQyho9qgRrwp4UY8KRtLuUid1BA3dBTfpmtW9xFHFcpk93gf1AHBp8Z8REouXoS0a1QuZZW91cdT1FHpIIZYZvZ444HSMMjE/GKUL+7YttgcbPAKegqFdaeKPajEOvj1zTl/btMW2orBp9ncKHmXYrHlywOD4Z+xqWSwaaQNEyOowQFPh50CsO0U9szYKkzAbgyjGM5xVhdYs5ZB3SXEKFslYSGyfH4j+lFskCuL9CIt078AzLv3H3CelWXk03TpmluH71zgxoF4z1JJ8qWbjW7hHcNdFEB6yJhiPTx8aq3l4siwy7ySoCnjg49KJa/WY5JeDfcPBdKrTwGJST+JGuFbnoM/avFpJHp9i99tIkEm2OPdxjGc0uafctcLNdXrNPFCp2x96VEjZACny4548qkm121kjNt7LGIV6NvfG7xwKCWvo1Szsnv72K9LSxSsk5OWXPBrxDFNbFLy6AVOSqseXwOtC4niiuxIiAqG91O8I48yTya8X+sTaledyZUEZGCx4AAH+/eubzpBRlvbLN9P7XDOzhcySIqE+S56fImlHU5gk8jZUgMMAHrRC+1O3jzHAzbUQpGCc+pP1PNBpikaKWQO7N4jgCkMbulC+uZLh98hJ8cUQ7HQSy6/ad0jt72GCjO4YPu0Ju33Ox65OQPKtH/AGJ6bLea68pJ9ntY+8YY6MeAc+fpUtr6woqjnZtujWsVjapFbr3cUUYUIBxnqf1x9KsSzc9a8B/wgO7aME52N4fb/eagkfJooeDTxLO2T71SxPmJCepUVQmbGasQN+BH/wAR+lHhpkVrZq8SNvHvdMHPFX0jt7YB5CmAeQec0v8At0NtbiXvtu0dFYVQvtYF2FCDOCPerzKV2WTnFIUNYiki1K8WcASd6zHAwDk5BHoQRVIHaQRR7tBE83d3YZn93Y5+XIP5mgBzzV6PNl6TRzurA56Vd/eEixjaWV16MDQuu8keNFyAzQrDqdz3gfvG3flREaoHbLnIHhjxpaDEV33hrVNoFwTGhdTTcTuxkYFcjv8AbyWz6Ur94a9LOyggUX2yMdaGlLwSPueTOOgz0FTya5HEoRIkY/zOaTjI+c5rneuK37GZ9SGt9dkfMca/hn4sdSajMzFd+4EnqAcH7UtrcOnPnXa3Lhs7iKL7WZ9SGVb0shRyfrVC4kJcnccA+dDPayTzmuzct/M1c7WYqv8AhZmR+okUZ8M81E1y5dMtwoqs8rvRrs32bvdelAtkbuQ21pCDjnypUpjYw7Cen9jb7XILO80qLMU8ZEjSHAV1+LGPA+Fbp2G0CHstZSWsbA79pZse9IfM+XkB5V60Wyh0nSbexibd3MaqW24zgY6eFWjMRz40jG2UeIMTFWX3fGhl2CjZzUIu2jPPjXv2uOYc9abFYjijM555P3q1A57iPk/CP0qpcqeSOlWYAe4j6/CP0okzDAe2fZq67L6/PY3Kt3JdntXPIljJ4IPmOh+XkRQ+1w2CWNfV2t6JpmuWhtNWsobqHrtkHIPmD1B9RWX6p2I7PWd3JHbWMiJ0x7VMf1ap2sfQSly9M2g2tGY3AZWGCp8RQ277L3Luz6eUlU8hGbaR6c8GtOTsnoqklbaXI/8AtS/+1ELbs5pSrxbv/wDvJ/7U6K1APH0YeNB1ZnZRpt4xXqUgZh9wKHMpVmVgQwOCCORX05YaTZQhmjiZSOQe8b/NcfTLFm3tbIXblmIyTWGOB83WWk6jfJvs9Pu7hP5oYGcfkK6vNMv7AA39lc22Tgd9CyZP1FfTdvYWqxnbFtAHRWI/vUz20PcGIoGjYYZHO5T8weDXGcT5TKkc+Fc2nyNb32l7C9mY7hZYtLSJpOWEcsir4dFDYH0FE7f9nHZF9MiLaOhZuS3fy7vvuzXGYfOZjcEZRhnpx1ryVwcV9Baz2A7MW1rG8OnOrAHB9qmP/nSyeyGhO5L2TMemTPJ/7VmnYZMkTuyogLM3RVGT9qv22h6hcyFIraRQCAzyqUVT6k1r+idmdHtLpDb2rJvbaw76Qhhg8EFqeNOsrWFMpbQkknJdA3j60HN6bh86z9ju0ELIItKu7lXG5ZLWB5FI+YFF7PsfczaOgk03UV1FpguDbOpRfHORX0FwTgquPRQK7VEz8I456VvbNwyLRP2Uq3dvqUzqpP4iDBJHgBjp6k1pVhY2ml2qW1hAkMMYwqqKJmNGJyo+1eHiT+Wi4hIqM+BULSjwIq48EX8grwbeLHwfnWo4HyScGq7T4OQRRNrWE/8Axio0s7dpVBiGCaZvR2la1nlnnSBAWZzgAf39KdrfTooreKNslkQKT54Fd6ZptlZxKba3RGYZJAyT9TV+gAcj/9k="/>
          <p:cNvSpPr>
            <a:spLocks noChangeAspect="1" noChangeArrowheads="1"/>
          </p:cNvSpPr>
          <p:nvPr/>
        </p:nvSpPr>
        <p:spPr bwMode="auto">
          <a:xfrm>
            <a:off x="63500" y="-495300"/>
            <a:ext cx="1381125" cy="1038225"/>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028" name="Picture 4" descr="http://t1.gstatic.com/images?q=tbn:ANd9GcS7_Mcbi_24zE04LCGVlCZb9A_9zeC0WXF76GjNCWVat7fHDsce"/>
          <p:cNvPicPr>
            <a:picLocks noChangeAspect="1" noChangeArrowheads="1"/>
          </p:cNvPicPr>
          <p:nvPr/>
        </p:nvPicPr>
        <p:blipFill>
          <a:blip r:embed="rId2" cstate="print"/>
          <a:srcRect/>
          <a:stretch>
            <a:fillRect/>
          </a:stretch>
        </p:blipFill>
        <p:spPr bwMode="auto">
          <a:xfrm>
            <a:off x="6444208" y="1700808"/>
            <a:ext cx="2143125" cy="2277617"/>
          </a:xfrm>
          <a:prstGeom prst="rect">
            <a:avLst/>
          </a:prstGeom>
          <a:noFill/>
        </p:spPr>
      </p:pic>
      <p:pic>
        <p:nvPicPr>
          <p:cNvPr id="7" name="Picture 2" descr="http://t3.gstatic.com/images?q=tbn:ANd9GcQQc7Ehzhd_yUEhKnNvYRBlRmftfV_1Wj99wdamGPZB5EFpjBTR-w"/>
          <p:cNvPicPr>
            <a:picLocks noChangeAspect="1" noChangeArrowheads="1"/>
          </p:cNvPicPr>
          <p:nvPr/>
        </p:nvPicPr>
        <p:blipFill>
          <a:blip r:embed="rId3" cstate="print"/>
          <a:srcRect/>
          <a:stretch>
            <a:fillRect/>
          </a:stretch>
        </p:blipFill>
        <p:spPr bwMode="auto">
          <a:xfrm>
            <a:off x="6444208" y="4293096"/>
            <a:ext cx="2448272" cy="21888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
                                        <p:tgtEl>
                                          <p:spTgt spid="7"/>
                                        </p:tgtEl>
                                      </p:cBhvr>
                                    </p:animEffect>
                                    <p:anim calcmode="lin" valueType="num">
                                      <p:cBhvr>
                                        <p:cTn id="18" dur="400" fill="hold"/>
                                        <p:tgtEl>
                                          <p:spTgt spid="7"/>
                                        </p:tgtEl>
                                        <p:attrNameLst>
                                          <p:attrName>ppt_x</p:attrName>
                                        </p:attrNameLst>
                                      </p:cBhvr>
                                      <p:tavLst>
                                        <p:tav tm="0">
                                          <p:val>
                                            <p:strVal val="#ppt_x"/>
                                          </p:val>
                                        </p:tav>
                                        <p:tav tm="100000">
                                          <p:val>
                                            <p:strVal val="#ppt_x"/>
                                          </p:val>
                                        </p:tav>
                                      </p:tavLst>
                                    </p:anim>
                                    <p:anim calcmode="lin" valueType="num">
                                      <p:cBhvr>
                                        <p:cTn id="19" dur="400" fill="hold"/>
                                        <p:tgtEl>
                                          <p:spTgt spid="7"/>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Elipse"/>
          <p:cNvSpPr/>
          <p:nvPr/>
        </p:nvSpPr>
        <p:spPr>
          <a:xfrm rot="20414288">
            <a:off x="148185" y="146011"/>
            <a:ext cx="4274605" cy="3981208"/>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dirty="0" smtClean="0">
                <a:solidFill>
                  <a:srgbClr val="002060"/>
                </a:solidFill>
                <a:latin typeface="Informal Roman" pitchFamily="66" charset="0"/>
              </a:rPr>
              <a:t>PROMESAS QUE FORTALECEN</a:t>
            </a:r>
            <a:endParaRPr lang="es-CO" sz="4000" b="1" dirty="0">
              <a:solidFill>
                <a:srgbClr val="002060"/>
              </a:solidFill>
              <a:latin typeface="Informal Roman" pitchFamily="66" charset="0"/>
            </a:endParaRPr>
          </a:p>
        </p:txBody>
      </p:sp>
      <p:pic>
        <p:nvPicPr>
          <p:cNvPr id="1026" name="Picture 2" descr="http://t0.gstatic.com/images?q=tbn:ANd9GcR7WrC6IgV2XI1UF5bibABSp650SQYD-0pT5G_stN6pA3rzAj61hQ"/>
          <p:cNvPicPr>
            <a:picLocks noChangeAspect="1" noChangeArrowheads="1"/>
          </p:cNvPicPr>
          <p:nvPr/>
        </p:nvPicPr>
        <p:blipFill>
          <a:blip r:embed="rId2" cstate="print"/>
          <a:srcRect/>
          <a:stretch>
            <a:fillRect/>
          </a:stretch>
        </p:blipFill>
        <p:spPr bwMode="auto">
          <a:xfrm>
            <a:off x="4932040" y="836712"/>
            <a:ext cx="3888432" cy="5328592"/>
          </a:xfrm>
          <a:prstGeom prst="rect">
            <a:avLst/>
          </a:prstGeom>
          <a:noFill/>
        </p:spPr>
      </p:pic>
      <p:sp>
        <p:nvSpPr>
          <p:cNvPr id="7" name="6 Rectángulo"/>
          <p:cNvSpPr/>
          <p:nvPr/>
        </p:nvSpPr>
        <p:spPr>
          <a:xfrm>
            <a:off x="323528" y="4437112"/>
            <a:ext cx="4086200" cy="2246769"/>
          </a:xfrm>
          <a:prstGeom prst="rect">
            <a:avLst/>
          </a:prstGeom>
          <a:solidFill>
            <a:schemeClr val="accent1">
              <a:lumMod val="20000"/>
              <a:lumOff val="80000"/>
            </a:schemeClr>
          </a:solidFill>
        </p:spPr>
        <p:txBody>
          <a:bodyPr wrap="square">
            <a:spAutoFit/>
          </a:bodyPr>
          <a:lstStyle/>
          <a:p>
            <a:pPr algn="ctr"/>
            <a:r>
              <a:rPr lang="es-CO" sz="2800" dirty="0" smtClean="0"/>
              <a:t>Ciertamente que mi fe se ha fortalecido por las promesas de Dios, y espero qua la suya también. </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472608" cy="6525344"/>
          </a:xfrm>
        </p:spPr>
        <p:txBody>
          <a:bodyPr>
            <a:normAutofit fontScale="92500" lnSpcReduction="10000"/>
          </a:bodyPr>
          <a:lstStyle/>
          <a:p>
            <a:pPr algn="ctr">
              <a:buNone/>
            </a:pPr>
            <a:r>
              <a:rPr lang="es-CO" dirty="0" smtClean="0"/>
              <a:t>    Al terminar este maravilloso tema, no puedo menos que elevar esta oración:</a:t>
            </a:r>
          </a:p>
          <a:p>
            <a:pPr algn="ctr">
              <a:buNone/>
            </a:pPr>
            <a:r>
              <a:rPr lang="es-CO" dirty="0" smtClean="0"/>
              <a:t>   “Padre nuestro que estas en el cielo, gracias por tu gran amor, porque a pesar de que te homos fallado muchas veces, tu nos sigues amando, gracias Padre, te suplico bendigas a todos los que lean este tema, que por favor, nos ayudes a prepararnos para el pronto regreso de Cristo Jesús, te lo pedimos en el Nombre de Cristo Jesús”, Amen.</a:t>
            </a:r>
            <a:endParaRPr lang="es-CO" dirty="0"/>
          </a:p>
        </p:txBody>
      </p:sp>
      <p:sp>
        <p:nvSpPr>
          <p:cNvPr id="87042" name="AutoShape 2"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6350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7044" name="AutoShape 4"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6350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87046" name="Picture 6" descr="http://4.bp.blogspot.com/-lj3BHo4ZZY0/TxfeJwRmbKI/AAAAAAAAADY/rxOdn-IA8i0/s1600/oracion1.jpg"/>
          <p:cNvPicPr>
            <a:picLocks noChangeAspect="1" noChangeArrowheads="1"/>
          </p:cNvPicPr>
          <p:nvPr/>
        </p:nvPicPr>
        <p:blipFill>
          <a:blip r:embed="rId2" cstate="print"/>
          <a:srcRect/>
          <a:stretch>
            <a:fillRect/>
          </a:stretch>
        </p:blipFill>
        <p:spPr bwMode="auto">
          <a:xfrm>
            <a:off x="5868144" y="1484784"/>
            <a:ext cx="3011041" cy="432048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2840</TotalTime>
  <Words>5980</Words>
  <Application>Microsoft Office PowerPoint</Application>
  <PresentationFormat>Presentación en pantalla (4:3)</PresentationFormat>
  <Paragraphs>315</Paragraphs>
  <Slides>74</Slides>
  <Notes>0</Notes>
  <HiddenSlides>0</HiddenSlides>
  <MMClips>0</MMClips>
  <ScaleCrop>false</ScaleCrop>
  <HeadingPairs>
    <vt:vector size="4" baseType="variant">
      <vt:variant>
        <vt:lpstr>Tema</vt:lpstr>
      </vt:variant>
      <vt:variant>
        <vt:i4>1</vt:i4>
      </vt:variant>
      <vt:variant>
        <vt:lpstr>Títulos de diapositiva</vt:lpstr>
      </vt:variant>
      <vt:variant>
        <vt:i4>74</vt:i4>
      </vt:variant>
    </vt:vector>
  </HeadingPairs>
  <TitlesOfParts>
    <vt:vector size="75" baseType="lpstr">
      <vt:lpstr>Tema de Office</vt:lpstr>
      <vt:lpstr>Diapositiva 1</vt:lpstr>
      <vt:lpstr>Diapositiva 2</vt:lpstr>
      <vt:lpstr>Diapositiva 3</vt:lpstr>
      <vt:lpstr>Diapositiva 4</vt:lpstr>
      <vt:lpstr>Diapositiva 5</vt:lpstr>
      <vt:lpstr>Diapositiva 6</vt:lpstr>
      <vt:lpstr>Diapositiva 7</vt:lpstr>
      <vt:lpstr>Diapositiva 8</vt:lpstr>
      <vt:lpstr>¿Quedaría anulada la promesa de Dios por su infidelidad?</vt:lpstr>
      <vt:lpstr>Diapositiva 10</vt:lpstr>
      <vt:lpstr>Diapositiva 11</vt:lpstr>
      <vt:lpstr>¿Cuál era la razón para que Dios dijera: “siervo mío”? </vt:lpstr>
      <vt:lpstr>Diapositiva 13</vt:lpstr>
      <vt:lpstr>Diapositiva 14</vt:lpstr>
      <vt:lpstr>Diapositiva 15</vt:lpstr>
      <vt:lpstr>Diapositiva 16</vt:lpstr>
      <vt:lpstr>Diapositiva 17</vt:lpstr>
      <vt:lpstr>Diapositiva 18</vt:lpstr>
      <vt:lpstr>Diapositiva 19</vt:lpstr>
      <vt:lpstr>Diapositiva 20</vt:lpstr>
      <vt:lpstr>Diapositiva 21</vt:lpstr>
      <vt:lpstr>¿Cuál era la segunda razón de Israel para que sintiera temor?</vt:lpstr>
      <vt:lpstr>Diapositiva 23</vt:lpstr>
      <vt:lpstr>Diapositiva 24</vt:lpstr>
      <vt:lpstr>Dios anuncia que su pueblo saldrá victorioso</vt:lpstr>
      <vt:lpstr>Diapositiva 26</vt:lpstr>
      <vt:lpstr>Diapositiva 27</vt:lpstr>
      <vt:lpstr>Diapositiva 28</vt:lpstr>
      <vt:lpstr>Diapositiva 29</vt:lpstr>
      <vt:lpstr>Diapositiva 30</vt:lpstr>
      <vt:lpstr>Diapositiva 31</vt:lpstr>
      <vt:lpstr>Diapositiva 32</vt:lpstr>
      <vt:lpstr>Diapositiva 33</vt:lpstr>
      <vt:lpstr>¿Cuál será el fin de los enemigos de Dios y de su pueblo?</vt:lpstr>
      <vt:lpstr>Diapositiva 35</vt:lpstr>
      <vt:lpstr>¿Cuál es la razón para no temer?</vt:lpstr>
      <vt:lpstr>Diapositiva 37</vt:lpstr>
      <vt:lpstr>Diapositiva 38</vt:lpstr>
      <vt:lpstr>En sí, ¿qué valor tenía Israel delante de Dios?</vt:lpstr>
      <vt:lpstr>Diapositiva 40</vt:lpstr>
      <vt:lpstr>Diapositiva 41</vt:lpstr>
      <vt:lpstr>Diapositiva 42</vt:lpstr>
      <vt:lpstr>¿Qué representan estos símbolos?</vt:lpstr>
      <vt:lpstr>Diapositiva 44</vt:lpstr>
      <vt:lpstr>¿Qué misión le había asignado Dios a Israel?</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En si ¿Qué representaba el trillo? </vt:lpstr>
      <vt:lpstr>Diapositiva 60</vt:lpstr>
      <vt:lpstr>Diapositiva 61</vt:lpstr>
      <vt:lpstr>¿Qué representan los “montes” que serán “trillados” por los Judíos?</vt:lpstr>
      <vt:lpstr>Diapositiva 63</vt:lpstr>
      <vt:lpstr>Diapositiva 64</vt:lpstr>
      <vt:lpstr>Diapositiva 65</vt:lpstr>
      <vt:lpstr>Diapositiva 66</vt:lpstr>
      <vt:lpstr>Diapositiva 67</vt:lpstr>
      <vt:lpstr>Diapositiva 68</vt:lpstr>
      <vt:lpstr>Diapositiva 69</vt:lpstr>
      <vt:lpstr>Diapositiva 70</vt:lpstr>
      <vt:lpstr>Diapositiva 71</vt:lpstr>
      <vt:lpstr>¿Qué representa la “piedra?</vt:lpstr>
      <vt:lpstr>Diapositiva 73</vt:lpstr>
      <vt:lpstr>Diapositiva 74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QUE FORTALECEN</dc:title>
  <dc:creator>FAMILIA FIERRO CH</dc:creator>
  <cp:lastModifiedBy>FAMILIA FIERRO CH</cp:lastModifiedBy>
  <cp:revision>225</cp:revision>
  <dcterms:created xsi:type="dcterms:W3CDTF">2012-03-26T04:33:46Z</dcterms:created>
  <dcterms:modified xsi:type="dcterms:W3CDTF">2012-04-01T14:12:59Z</dcterms:modified>
</cp:coreProperties>
</file>